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74" r:id="rId10"/>
    <p:sldId id="262" r:id="rId11"/>
    <p:sldId id="263" r:id="rId12"/>
    <p:sldId id="273" r:id="rId13"/>
    <p:sldId id="265" r:id="rId14"/>
    <p:sldId id="264" r:id="rId15"/>
    <p:sldId id="267" r:id="rId16"/>
    <p:sldId id="268" r:id="rId17"/>
    <p:sldId id="271"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F9409-04F6-4E22-B6C7-11B7DED48FEE}" v="5" dt="2024-02-19T14:40:07.667"/>
    <p1510:client id="{3E05918A-B072-4BC1-8565-82630EEB65B0}" v="1590" dt="2024-02-20T22:53:51.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4660"/>
  </p:normalViewPr>
  <p:slideViewPr>
    <p:cSldViewPr snapToGrid="0">
      <p:cViewPr varScale="1">
        <p:scale>
          <a:sx n="111" d="100"/>
          <a:sy n="111" d="100"/>
        </p:scale>
        <p:origin x="10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 Lanning" userId="S::tess.lanning@lbbd.gov.uk::fa9b92ef-bf46-49b5-b457-570c0bd4dcd7" providerId="AD" clId="Web-{3E05918A-B072-4BC1-8565-82630EEB65B0}"/>
    <pc:docChg chg="addSld modSld sldOrd">
      <pc:chgData name="Tess Lanning" userId="S::tess.lanning@lbbd.gov.uk::fa9b92ef-bf46-49b5-b457-570c0bd4dcd7" providerId="AD" clId="Web-{3E05918A-B072-4BC1-8565-82630EEB65B0}" dt="2024-02-20T22:53:43.983" v="1533"/>
      <pc:docMkLst>
        <pc:docMk/>
      </pc:docMkLst>
      <pc:sldChg chg="modSp">
        <pc:chgData name="Tess Lanning" userId="S::tess.lanning@lbbd.gov.uk::fa9b92ef-bf46-49b5-b457-570c0bd4dcd7" providerId="AD" clId="Web-{3E05918A-B072-4BC1-8565-82630EEB65B0}" dt="2024-02-20T22:24:47.334" v="127"/>
        <pc:sldMkLst>
          <pc:docMk/>
          <pc:sldMk cId="836282717" sldId="259"/>
        </pc:sldMkLst>
        <pc:spChg chg="mod">
          <ac:chgData name="Tess Lanning" userId="S::tess.lanning@lbbd.gov.uk::fa9b92ef-bf46-49b5-b457-570c0bd4dcd7" providerId="AD" clId="Web-{3E05918A-B072-4BC1-8565-82630EEB65B0}" dt="2024-02-20T22:23:03.018" v="101" actId="1076"/>
          <ac:spMkLst>
            <pc:docMk/>
            <pc:sldMk cId="836282717" sldId="259"/>
            <ac:spMk id="7" creationId="{CC4AE8AC-2D24-10F2-8FE6-B811692D8918}"/>
          </ac:spMkLst>
        </pc:spChg>
        <pc:graphicFrameChg chg="mod modGraphic">
          <ac:chgData name="Tess Lanning" userId="S::tess.lanning@lbbd.gov.uk::fa9b92ef-bf46-49b5-b457-570c0bd4dcd7" providerId="AD" clId="Web-{3E05918A-B072-4BC1-8565-82630EEB65B0}" dt="2024-02-20T22:24:47.334" v="127"/>
          <ac:graphicFrameMkLst>
            <pc:docMk/>
            <pc:sldMk cId="836282717" sldId="259"/>
            <ac:graphicFrameMk id="6" creationId="{5BC9699D-90EB-8D76-E43D-04AD21A5B631}"/>
          </ac:graphicFrameMkLst>
        </pc:graphicFrameChg>
      </pc:sldChg>
      <pc:sldChg chg="modSp ord">
        <pc:chgData name="Tess Lanning" userId="S::tess.lanning@lbbd.gov.uk::fa9b92ef-bf46-49b5-b457-570c0bd4dcd7" providerId="AD" clId="Web-{3E05918A-B072-4BC1-8565-82630EEB65B0}" dt="2024-02-20T22:33:40.944" v="835"/>
        <pc:sldMkLst>
          <pc:docMk/>
          <pc:sldMk cId="1943660105" sldId="262"/>
        </pc:sldMkLst>
        <pc:graphicFrameChg chg="mod modGraphic">
          <ac:chgData name="Tess Lanning" userId="S::tess.lanning@lbbd.gov.uk::fa9b92ef-bf46-49b5-b457-570c0bd4dcd7" providerId="AD" clId="Web-{3E05918A-B072-4BC1-8565-82630EEB65B0}" dt="2024-02-20T22:33:40.944" v="835"/>
          <ac:graphicFrameMkLst>
            <pc:docMk/>
            <pc:sldMk cId="1943660105" sldId="262"/>
            <ac:graphicFrameMk id="6" creationId="{5BC9699D-90EB-8D76-E43D-04AD21A5B631}"/>
          </ac:graphicFrameMkLst>
        </pc:graphicFrameChg>
      </pc:sldChg>
      <pc:sldChg chg="modSp">
        <pc:chgData name="Tess Lanning" userId="S::tess.lanning@lbbd.gov.uk::fa9b92ef-bf46-49b5-b457-570c0bd4dcd7" providerId="AD" clId="Web-{3E05918A-B072-4BC1-8565-82630EEB65B0}" dt="2024-02-20T22:18:24.649" v="0" actId="14100"/>
        <pc:sldMkLst>
          <pc:docMk/>
          <pc:sldMk cId="3945901410" sldId="263"/>
        </pc:sldMkLst>
        <pc:spChg chg="mod">
          <ac:chgData name="Tess Lanning" userId="S::tess.lanning@lbbd.gov.uk::fa9b92ef-bf46-49b5-b457-570c0bd4dcd7" providerId="AD" clId="Web-{3E05918A-B072-4BC1-8565-82630EEB65B0}" dt="2024-02-20T22:18:24.649" v="0" actId="14100"/>
          <ac:spMkLst>
            <pc:docMk/>
            <pc:sldMk cId="3945901410" sldId="263"/>
            <ac:spMk id="7" creationId="{CC4AE8AC-2D24-10F2-8FE6-B811692D8918}"/>
          </ac:spMkLst>
        </pc:spChg>
      </pc:sldChg>
      <pc:sldChg chg="modSp">
        <pc:chgData name="Tess Lanning" userId="S::tess.lanning@lbbd.gov.uk::fa9b92ef-bf46-49b5-b457-570c0bd4dcd7" providerId="AD" clId="Web-{3E05918A-B072-4BC1-8565-82630EEB65B0}" dt="2024-02-20T22:38:09.781" v="899"/>
        <pc:sldMkLst>
          <pc:docMk/>
          <pc:sldMk cId="3460135386" sldId="264"/>
        </pc:sldMkLst>
        <pc:spChg chg="mod">
          <ac:chgData name="Tess Lanning" userId="S::tess.lanning@lbbd.gov.uk::fa9b92ef-bf46-49b5-b457-570c0bd4dcd7" providerId="AD" clId="Web-{3E05918A-B072-4BC1-8565-82630EEB65B0}" dt="2024-02-20T22:36:57.169" v="889" actId="1076"/>
          <ac:spMkLst>
            <pc:docMk/>
            <pc:sldMk cId="3460135386" sldId="264"/>
            <ac:spMk id="7" creationId="{CC4AE8AC-2D24-10F2-8FE6-B811692D8918}"/>
          </ac:spMkLst>
        </pc:spChg>
        <pc:graphicFrameChg chg="mod modGraphic">
          <ac:chgData name="Tess Lanning" userId="S::tess.lanning@lbbd.gov.uk::fa9b92ef-bf46-49b5-b457-570c0bd4dcd7" providerId="AD" clId="Web-{3E05918A-B072-4BC1-8565-82630EEB65B0}" dt="2024-02-20T22:38:09.781" v="899"/>
          <ac:graphicFrameMkLst>
            <pc:docMk/>
            <pc:sldMk cId="3460135386" sldId="264"/>
            <ac:graphicFrameMk id="4" creationId="{DDDA4C7D-CA9E-0EBA-DFC0-0B5B9E883380}"/>
          </ac:graphicFrameMkLst>
        </pc:graphicFrameChg>
      </pc:sldChg>
      <pc:sldChg chg="modSp">
        <pc:chgData name="Tess Lanning" userId="S::tess.lanning@lbbd.gov.uk::fa9b92ef-bf46-49b5-b457-570c0bd4dcd7" providerId="AD" clId="Web-{3E05918A-B072-4BC1-8565-82630EEB65B0}" dt="2024-02-20T22:46:12.484" v="1448"/>
        <pc:sldMkLst>
          <pc:docMk/>
          <pc:sldMk cId="676896399" sldId="268"/>
        </pc:sldMkLst>
        <pc:graphicFrameChg chg="mod modGraphic">
          <ac:chgData name="Tess Lanning" userId="S::tess.lanning@lbbd.gov.uk::fa9b92ef-bf46-49b5-b457-570c0bd4dcd7" providerId="AD" clId="Web-{3E05918A-B072-4BC1-8565-82630EEB65B0}" dt="2024-02-20T22:46:12.484" v="1448"/>
          <ac:graphicFrameMkLst>
            <pc:docMk/>
            <pc:sldMk cId="676896399" sldId="268"/>
            <ac:graphicFrameMk id="2" creationId="{1E7C5F93-4C65-E5C5-7E9B-1D40519860EC}"/>
          </ac:graphicFrameMkLst>
        </pc:graphicFrameChg>
      </pc:sldChg>
      <pc:sldChg chg="modSp">
        <pc:chgData name="Tess Lanning" userId="S::tess.lanning@lbbd.gov.uk::fa9b92ef-bf46-49b5-b457-570c0bd4dcd7" providerId="AD" clId="Web-{3E05918A-B072-4BC1-8565-82630EEB65B0}" dt="2024-02-20T22:53:43.983" v="1533"/>
        <pc:sldMkLst>
          <pc:docMk/>
          <pc:sldMk cId="213562421" sldId="270"/>
        </pc:sldMkLst>
        <pc:graphicFrameChg chg="mod modGraphic">
          <ac:chgData name="Tess Lanning" userId="S::tess.lanning@lbbd.gov.uk::fa9b92ef-bf46-49b5-b457-570c0bd4dcd7" providerId="AD" clId="Web-{3E05918A-B072-4BC1-8565-82630EEB65B0}" dt="2024-02-20T22:53:43.983" v="1533"/>
          <ac:graphicFrameMkLst>
            <pc:docMk/>
            <pc:sldMk cId="213562421" sldId="270"/>
            <ac:graphicFrameMk id="4" creationId="{2F2865C3-6E72-9532-1859-B0ED422E009E}"/>
          </ac:graphicFrameMkLst>
        </pc:graphicFrameChg>
      </pc:sldChg>
      <pc:sldChg chg="modSp">
        <pc:chgData name="Tess Lanning" userId="S::tess.lanning@lbbd.gov.uk::fa9b92ef-bf46-49b5-b457-570c0bd4dcd7" providerId="AD" clId="Web-{3E05918A-B072-4BC1-8565-82630EEB65B0}" dt="2024-02-20T22:34:40.681" v="842" actId="1076"/>
        <pc:sldMkLst>
          <pc:docMk/>
          <pc:sldMk cId="2020327190" sldId="273"/>
        </pc:sldMkLst>
        <pc:spChg chg="mod">
          <ac:chgData name="Tess Lanning" userId="S::tess.lanning@lbbd.gov.uk::fa9b92ef-bf46-49b5-b457-570c0bd4dcd7" providerId="AD" clId="Web-{3E05918A-B072-4BC1-8565-82630EEB65B0}" dt="2024-02-20T22:34:40.681" v="842" actId="1076"/>
          <ac:spMkLst>
            <pc:docMk/>
            <pc:sldMk cId="2020327190" sldId="273"/>
            <ac:spMk id="7" creationId="{CC4AE8AC-2D24-10F2-8FE6-B811692D8918}"/>
          </ac:spMkLst>
        </pc:spChg>
      </pc:sldChg>
      <pc:sldChg chg="modSp add replId">
        <pc:chgData name="Tess Lanning" userId="S::tess.lanning@lbbd.gov.uk::fa9b92ef-bf46-49b5-b457-570c0bd4dcd7" providerId="AD" clId="Web-{3E05918A-B072-4BC1-8565-82630EEB65B0}" dt="2024-02-20T22:33:47.648" v="840"/>
        <pc:sldMkLst>
          <pc:docMk/>
          <pc:sldMk cId="1905965735" sldId="274"/>
        </pc:sldMkLst>
        <pc:graphicFrameChg chg="mod modGraphic">
          <ac:chgData name="Tess Lanning" userId="S::tess.lanning@lbbd.gov.uk::fa9b92ef-bf46-49b5-b457-570c0bd4dcd7" providerId="AD" clId="Web-{3E05918A-B072-4BC1-8565-82630EEB65B0}" dt="2024-02-20T22:33:47.648" v="840"/>
          <ac:graphicFrameMkLst>
            <pc:docMk/>
            <pc:sldMk cId="1905965735" sldId="274"/>
            <ac:graphicFrameMk id="6" creationId="{5BC9699D-90EB-8D76-E43D-04AD21A5B631}"/>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business.forum@lbbe.gov.uk"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business.forum@lbbe.gov.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57039-7FE7-45AC-8388-4F50F8D722F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8DE3937-CC50-41F3-B0A8-4AD6CFE7F1EC}">
      <dgm:prSet/>
      <dgm:spPr/>
      <dgm:t>
        <a:bodyPr/>
        <a:lstStyle/>
        <a:p>
          <a:r>
            <a:rPr lang="en-GB"/>
            <a:t>This guide brings together the different programmes of support, training and workspace that is available for organisations in the borough. </a:t>
          </a:r>
          <a:endParaRPr lang="en-US"/>
        </a:p>
      </dgm:t>
    </dgm:pt>
    <dgm:pt modelId="{DF6EEA0E-31D3-4753-9132-CF2C0ABD5BAC}" type="parTrans" cxnId="{D2C33FAC-8927-4BC8-9A57-4CDC84C85B47}">
      <dgm:prSet/>
      <dgm:spPr/>
      <dgm:t>
        <a:bodyPr/>
        <a:lstStyle/>
        <a:p>
          <a:endParaRPr lang="en-US"/>
        </a:p>
      </dgm:t>
    </dgm:pt>
    <dgm:pt modelId="{8A46F686-C01D-4F0F-BF8A-77708410BB97}" type="sibTrans" cxnId="{D2C33FAC-8927-4BC8-9A57-4CDC84C85B47}">
      <dgm:prSet/>
      <dgm:spPr/>
      <dgm:t>
        <a:bodyPr/>
        <a:lstStyle/>
        <a:p>
          <a:endParaRPr lang="en-US"/>
        </a:p>
      </dgm:t>
    </dgm:pt>
    <dgm:pt modelId="{D96F3C60-3EF7-4483-A6A6-D2AE96859CB9}">
      <dgm:prSet/>
      <dgm:spPr/>
      <dgm:t>
        <a:bodyPr/>
        <a:lstStyle/>
        <a:p>
          <a:r>
            <a:rPr lang="en-GB" dirty="0"/>
            <a:t>Whether you’re a start up, looking to grow or expand your business this guide will hopefully help you to find the support that you're looking for. </a:t>
          </a:r>
          <a:endParaRPr lang="en-US" dirty="0"/>
        </a:p>
      </dgm:t>
    </dgm:pt>
    <dgm:pt modelId="{5A1A7997-FA9A-4DE9-8F65-8C408F2B9D3B}" type="parTrans" cxnId="{2119EAFE-0E15-4938-82A4-DA04D1317C24}">
      <dgm:prSet/>
      <dgm:spPr/>
      <dgm:t>
        <a:bodyPr/>
        <a:lstStyle/>
        <a:p>
          <a:endParaRPr lang="en-US"/>
        </a:p>
      </dgm:t>
    </dgm:pt>
    <dgm:pt modelId="{D1165809-B036-4D00-AAB3-B89A54819B25}" type="sibTrans" cxnId="{2119EAFE-0E15-4938-82A4-DA04D1317C24}">
      <dgm:prSet/>
      <dgm:spPr/>
      <dgm:t>
        <a:bodyPr/>
        <a:lstStyle/>
        <a:p>
          <a:endParaRPr lang="en-US"/>
        </a:p>
      </dgm:t>
    </dgm:pt>
    <dgm:pt modelId="{7215C7D2-7135-4EF5-B967-3AD6B68EB446}">
      <dgm:prSet/>
      <dgm:spPr/>
      <dgm:t>
        <a:bodyPr/>
        <a:lstStyle/>
        <a:p>
          <a:r>
            <a:rPr lang="en-GB" dirty="0"/>
            <a:t>If you would like to discuss or meet with the team to discuss your support needs you can email us at </a:t>
          </a:r>
          <a:r>
            <a:rPr lang="en-GB" dirty="0">
              <a:hlinkClick xmlns:r="http://schemas.openxmlformats.org/officeDocument/2006/relationships" r:id="rId1"/>
            </a:rPr>
            <a:t>businessforum@lbbd.gov.uk</a:t>
          </a:r>
          <a:r>
            <a:rPr lang="en-GB" dirty="0"/>
            <a:t> </a:t>
          </a:r>
          <a:endParaRPr lang="en-US" dirty="0"/>
        </a:p>
      </dgm:t>
    </dgm:pt>
    <dgm:pt modelId="{CF8710E1-7CED-4320-A02E-4A7CE4EAC042}" type="parTrans" cxnId="{85A53F74-4109-4999-AFD8-ED470B269B9D}">
      <dgm:prSet/>
      <dgm:spPr/>
      <dgm:t>
        <a:bodyPr/>
        <a:lstStyle/>
        <a:p>
          <a:endParaRPr lang="en-US"/>
        </a:p>
      </dgm:t>
    </dgm:pt>
    <dgm:pt modelId="{F20F9A7F-AFB8-40CD-A9CC-5F8E490A9E03}" type="sibTrans" cxnId="{85A53F74-4109-4999-AFD8-ED470B269B9D}">
      <dgm:prSet/>
      <dgm:spPr/>
      <dgm:t>
        <a:bodyPr/>
        <a:lstStyle/>
        <a:p>
          <a:endParaRPr lang="en-US"/>
        </a:p>
      </dgm:t>
    </dgm:pt>
    <dgm:pt modelId="{2826DEC0-1F5C-401D-B46C-B0174D35B293}" type="pres">
      <dgm:prSet presAssocID="{74B57039-7FE7-45AC-8388-4F50F8D722F2}" presName="vert0" presStyleCnt="0">
        <dgm:presLayoutVars>
          <dgm:dir/>
          <dgm:animOne val="branch"/>
          <dgm:animLvl val="lvl"/>
        </dgm:presLayoutVars>
      </dgm:prSet>
      <dgm:spPr/>
    </dgm:pt>
    <dgm:pt modelId="{B0CDD59F-9538-4C8B-BE73-686C8445F893}" type="pres">
      <dgm:prSet presAssocID="{E8DE3937-CC50-41F3-B0A8-4AD6CFE7F1EC}" presName="thickLine" presStyleLbl="alignNode1" presStyleIdx="0" presStyleCnt="3"/>
      <dgm:spPr/>
    </dgm:pt>
    <dgm:pt modelId="{9F9B5841-E780-43BB-AA53-A44ED5B8B287}" type="pres">
      <dgm:prSet presAssocID="{E8DE3937-CC50-41F3-B0A8-4AD6CFE7F1EC}" presName="horz1" presStyleCnt="0"/>
      <dgm:spPr/>
    </dgm:pt>
    <dgm:pt modelId="{8A4B9604-89E7-4E7C-BDB6-4A0DBBBD9D77}" type="pres">
      <dgm:prSet presAssocID="{E8DE3937-CC50-41F3-B0A8-4AD6CFE7F1EC}" presName="tx1" presStyleLbl="revTx" presStyleIdx="0" presStyleCnt="3"/>
      <dgm:spPr/>
    </dgm:pt>
    <dgm:pt modelId="{3618D224-7C42-4A62-ABE9-13C3BE0E793B}" type="pres">
      <dgm:prSet presAssocID="{E8DE3937-CC50-41F3-B0A8-4AD6CFE7F1EC}" presName="vert1" presStyleCnt="0"/>
      <dgm:spPr/>
    </dgm:pt>
    <dgm:pt modelId="{ED402887-5849-492C-82CE-DB15DD3E05A1}" type="pres">
      <dgm:prSet presAssocID="{D96F3C60-3EF7-4483-A6A6-D2AE96859CB9}" presName="thickLine" presStyleLbl="alignNode1" presStyleIdx="1" presStyleCnt="3"/>
      <dgm:spPr/>
    </dgm:pt>
    <dgm:pt modelId="{23A87325-99BF-4EA9-83AB-860AC5773094}" type="pres">
      <dgm:prSet presAssocID="{D96F3C60-3EF7-4483-A6A6-D2AE96859CB9}" presName="horz1" presStyleCnt="0"/>
      <dgm:spPr/>
    </dgm:pt>
    <dgm:pt modelId="{5EEACB0C-4120-4B4D-9EB8-82F59E19A7D7}" type="pres">
      <dgm:prSet presAssocID="{D96F3C60-3EF7-4483-A6A6-D2AE96859CB9}" presName="tx1" presStyleLbl="revTx" presStyleIdx="1" presStyleCnt="3"/>
      <dgm:spPr/>
    </dgm:pt>
    <dgm:pt modelId="{5F98639F-9A11-498B-8184-A7D25C777472}" type="pres">
      <dgm:prSet presAssocID="{D96F3C60-3EF7-4483-A6A6-D2AE96859CB9}" presName="vert1" presStyleCnt="0"/>
      <dgm:spPr/>
    </dgm:pt>
    <dgm:pt modelId="{607D7539-BB51-4F2E-9C9C-834523F55F5C}" type="pres">
      <dgm:prSet presAssocID="{7215C7D2-7135-4EF5-B967-3AD6B68EB446}" presName="thickLine" presStyleLbl="alignNode1" presStyleIdx="2" presStyleCnt="3"/>
      <dgm:spPr/>
    </dgm:pt>
    <dgm:pt modelId="{FE09BF02-3B0F-4CF1-A2E6-EF13732C950B}" type="pres">
      <dgm:prSet presAssocID="{7215C7D2-7135-4EF5-B967-3AD6B68EB446}" presName="horz1" presStyleCnt="0"/>
      <dgm:spPr/>
    </dgm:pt>
    <dgm:pt modelId="{ED83FC15-295A-40A8-AF86-82FABD225E6A}" type="pres">
      <dgm:prSet presAssocID="{7215C7D2-7135-4EF5-B967-3AD6B68EB446}" presName="tx1" presStyleLbl="revTx" presStyleIdx="2" presStyleCnt="3"/>
      <dgm:spPr/>
    </dgm:pt>
    <dgm:pt modelId="{30265326-7AC3-4F03-A96A-53B180E9F30B}" type="pres">
      <dgm:prSet presAssocID="{7215C7D2-7135-4EF5-B967-3AD6B68EB446}" presName="vert1" presStyleCnt="0"/>
      <dgm:spPr/>
    </dgm:pt>
  </dgm:ptLst>
  <dgm:cxnLst>
    <dgm:cxn modelId="{E255EF14-FB24-4B55-9075-B00317033277}" type="presOf" srcId="{D96F3C60-3EF7-4483-A6A6-D2AE96859CB9}" destId="{5EEACB0C-4120-4B4D-9EB8-82F59E19A7D7}" srcOrd="0" destOrd="0" presId="urn:microsoft.com/office/officeart/2008/layout/LinedList"/>
    <dgm:cxn modelId="{5173801A-0ADA-4CDB-9C95-BDF777039FCF}" type="presOf" srcId="{E8DE3937-CC50-41F3-B0A8-4AD6CFE7F1EC}" destId="{8A4B9604-89E7-4E7C-BDB6-4A0DBBBD9D77}" srcOrd="0" destOrd="0" presId="urn:microsoft.com/office/officeart/2008/layout/LinedList"/>
    <dgm:cxn modelId="{85A53F74-4109-4999-AFD8-ED470B269B9D}" srcId="{74B57039-7FE7-45AC-8388-4F50F8D722F2}" destId="{7215C7D2-7135-4EF5-B967-3AD6B68EB446}" srcOrd="2" destOrd="0" parTransId="{CF8710E1-7CED-4320-A02E-4A7CE4EAC042}" sibTransId="{F20F9A7F-AFB8-40CD-A9CC-5F8E490A9E03}"/>
    <dgm:cxn modelId="{9BDCD097-6FF0-4332-8CD7-3B33ED9E1EF9}" type="presOf" srcId="{74B57039-7FE7-45AC-8388-4F50F8D722F2}" destId="{2826DEC0-1F5C-401D-B46C-B0174D35B293}" srcOrd="0" destOrd="0" presId="urn:microsoft.com/office/officeart/2008/layout/LinedList"/>
    <dgm:cxn modelId="{D2C33FAC-8927-4BC8-9A57-4CDC84C85B47}" srcId="{74B57039-7FE7-45AC-8388-4F50F8D722F2}" destId="{E8DE3937-CC50-41F3-B0A8-4AD6CFE7F1EC}" srcOrd="0" destOrd="0" parTransId="{DF6EEA0E-31D3-4753-9132-CF2C0ABD5BAC}" sibTransId="{8A46F686-C01D-4F0F-BF8A-77708410BB97}"/>
    <dgm:cxn modelId="{E63FD0DD-3853-46C8-AA29-293F959FEDBE}" type="presOf" srcId="{7215C7D2-7135-4EF5-B967-3AD6B68EB446}" destId="{ED83FC15-295A-40A8-AF86-82FABD225E6A}" srcOrd="0" destOrd="0" presId="urn:microsoft.com/office/officeart/2008/layout/LinedList"/>
    <dgm:cxn modelId="{2119EAFE-0E15-4938-82A4-DA04D1317C24}" srcId="{74B57039-7FE7-45AC-8388-4F50F8D722F2}" destId="{D96F3C60-3EF7-4483-A6A6-D2AE96859CB9}" srcOrd="1" destOrd="0" parTransId="{5A1A7997-FA9A-4DE9-8F65-8C408F2B9D3B}" sibTransId="{D1165809-B036-4D00-AAB3-B89A54819B25}"/>
    <dgm:cxn modelId="{17D76518-57AA-43D5-AEDA-B4B005704836}" type="presParOf" srcId="{2826DEC0-1F5C-401D-B46C-B0174D35B293}" destId="{B0CDD59F-9538-4C8B-BE73-686C8445F893}" srcOrd="0" destOrd="0" presId="urn:microsoft.com/office/officeart/2008/layout/LinedList"/>
    <dgm:cxn modelId="{29EAE0FF-DD11-4402-91F9-3A7CFC9169F7}" type="presParOf" srcId="{2826DEC0-1F5C-401D-B46C-B0174D35B293}" destId="{9F9B5841-E780-43BB-AA53-A44ED5B8B287}" srcOrd="1" destOrd="0" presId="urn:microsoft.com/office/officeart/2008/layout/LinedList"/>
    <dgm:cxn modelId="{93CD2CC9-B3AC-470F-9744-45DCA9736B78}" type="presParOf" srcId="{9F9B5841-E780-43BB-AA53-A44ED5B8B287}" destId="{8A4B9604-89E7-4E7C-BDB6-4A0DBBBD9D77}" srcOrd="0" destOrd="0" presId="urn:microsoft.com/office/officeart/2008/layout/LinedList"/>
    <dgm:cxn modelId="{904226CC-AE68-4166-B9D7-A9CCFE4D620F}" type="presParOf" srcId="{9F9B5841-E780-43BB-AA53-A44ED5B8B287}" destId="{3618D224-7C42-4A62-ABE9-13C3BE0E793B}" srcOrd="1" destOrd="0" presId="urn:microsoft.com/office/officeart/2008/layout/LinedList"/>
    <dgm:cxn modelId="{FEBFEC7F-E98C-4559-A559-8412D0546F90}" type="presParOf" srcId="{2826DEC0-1F5C-401D-B46C-B0174D35B293}" destId="{ED402887-5849-492C-82CE-DB15DD3E05A1}" srcOrd="2" destOrd="0" presId="urn:microsoft.com/office/officeart/2008/layout/LinedList"/>
    <dgm:cxn modelId="{7BD5D8B4-A3ED-45D7-AA9B-54B718750F7B}" type="presParOf" srcId="{2826DEC0-1F5C-401D-B46C-B0174D35B293}" destId="{23A87325-99BF-4EA9-83AB-860AC5773094}" srcOrd="3" destOrd="0" presId="urn:microsoft.com/office/officeart/2008/layout/LinedList"/>
    <dgm:cxn modelId="{19081934-88A4-4D3F-8C94-DE7868DCD552}" type="presParOf" srcId="{23A87325-99BF-4EA9-83AB-860AC5773094}" destId="{5EEACB0C-4120-4B4D-9EB8-82F59E19A7D7}" srcOrd="0" destOrd="0" presId="urn:microsoft.com/office/officeart/2008/layout/LinedList"/>
    <dgm:cxn modelId="{7C712B24-D89D-4CD4-90C2-F0C6FEE69579}" type="presParOf" srcId="{23A87325-99BF-4EA9-83AB-860AC5773094}" destId="{5F98639F-9A11-498B-8184-A7D25C777472}" srcOrd="1" destOrd="0" presId="urn:microsoft.com/office/officeart/2008/layout/LinedList"/>
    <dgm:cxn modelId="{A84FE9CF-9C4F-485B-8495-C6F01AE7CD70}" type="presParOf" srcId="{2826DEC0-1F5C-401D-B46C-B0174D35B293}" destId="{607D7539-BB51-4F2E-9C9C-834523F55F5C}" srcOrd="4" destOrd="0" presId="urn:microsoft.com/office/officeart/2008/layout/LinedList"/>
    <dgm:cxn modelId="{91C44135-5D3D-4F07-8C07-70D952C4089F}" type="presParOf" srcId="{2826DEC0-1F5C-401D-B46C-B0174D35B293}" destId="{FE09BF02-3B0F-4CF1-A2E6-EF13732C950B}" srcOrd="5" destOrd="0" presId="urn:microsoft.com/office/officeart/2008/layout/LinedList"/>
    <dgm:cxn modelId="{B3DDCFC2-82EB-40DC-99D8-AA8AD8DF61FC}" type="presParOf" srcId="{FE09BF02-3B0F-4CF1-A2E6-EF13732C950B}" destId="{ED83FC15-295A-40A8-AF86-82FABD225E6A}" srcOrd="0" destOrd="0" presId="urn:microsoft.com/office/officeart/2008/layout/LinedList"/>
    <dgm:cxn modelId="{6C884476-DD44-4062-A7F7-FCF452AAC51D}" type="presParOf" srcId="{FE09BF02-3B0F-4CF1-A2E6-EF13732C950B}" destId="{30265326-7AC3-4F03-A96A-53B180E9F3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DD59F-9538-4C8B-BE73-686C8445F893}">
      <dsp:nvSpPr>
        <dsp:cNvPr id="0" name=""/>
        <dsp:cNvSpPr/>
      </dsp:nvSpPr>
      <dsp:spPr>
        <a:xfrm>
          <a:off x="0" y="2554"/>
          <a:ext cx="53060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B9604-89E7-4E7C-BDB6-4A0DBBBD9D77}">
      <dsp:nvSpPr>
        <dsp:cNvPr id="0" name=""/>
        <dsp:cNvSpPr/>
      </dsp:nvSpPr>
      <dsp:spPr>
        <a:xfrm>
          <a:off x="0" y="2554"/>
          <a:ext cx="5306083" cy="1741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This guide brings together the different programmes of support, training and workspace that is available for organisations in the borough. </a:t>
          </a:r>
          <a:endParaRPr lang="en-US" sz="2500" kern="1200"/>
        </a:p>
      </dsp:txBody>
      <dsp:txXfrm>
        <a:off x="0" y="2554"/>
        <a:ext cx="5306083" cy="1741841"/>
      </dsp:txXfrm>
    </dsp:sp>
    <dsp:sp modelId="{ED402887-5849-492C-82CE-DB15DD3E05A1}">
      <dsp:nvSpPr>
        <dsp:cNvPr id="0" name=""/>
        <dsp:cNvSpPr/>
      </dsp:nvSpPr>
      <dsp:spPr>
        <a:xfrm>
          <a:off x="0" y="1744396"/>
          <a:ext cx="53060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ACB0C-4120-4B4D-9EB8-82F59E19A7D7}">
      <dsp:nvSpPr>
        <dsp:cNvPr id="0" name=""/>
        <dsp:cNvSpPr/>
      </dsp:nvSpPr>
      <dsp:spPr>
        <a:xfrm>
          <a:off x="0" y="1744396"/>
          <a:ext cx="5306083" cy="1741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Whether you’re a start up, looking to grow or expand your business this guide will hopefully help you to find the support that you're looking for. </a:t>
          </a:r>
          <a:endParaRPr lang="en-US" sz="2500" kern="1200" dirty="0"/>
        </a:p>
      </dsp:txBody>
      <dsp:txXfrm>
        <a:off x="0" y="1744396"/>
        <a:ext cx="5306083" cy="1741841"/>
      </dsp:txXfrm>
    </dsp:sp>
    <dsp:sp modelId="{607D7539-BB51-4F2E-9C9C-834523F55F5C}">
      <dsp:nvSpPr>
        <dsp:cNvPr id="0" name=""/>
        <dsp:cNvSpPr/>
      </dsp:nvSpPr>
      <dsp:spPr>
        <a:xfrm>
          <a:off x="0" y="3486237"/>
          <a:ext cx="53060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83FC15-295A-40A8-AF86-82FABD225E6A}">
      <dsp:nvSpPr>
        <dsp:cNvPr id="0" name=""/>
        <dsp:cNvSpPr/>
      </dsp:nvSpPr>
      <dsp:spPr>
        <a:xfrm>
          <a:off x="0" y="3486237"/>
          <a:ext cx="5306083" cy="1741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If you would like to discuss or meet with the team to discuss your support needs you can email us at </a:t>
          </a:r>
          <a:r>
            <a:rPr lang="en-GB" sz="2500" kern="1200" dirty="0">
              <a:hlinkClick xmlns:r="http://schemas.openxmlformats.org/officeDocument/2006/relationships" r:id="rId1"/>
            </a:rPr>
            <a:t>businessforum@lbbd.gov.uk</a:t>
          </a:r>
          <a:r>
            <a:rPr lang="en-GB" sz="2500" kern="1200" dirty="0"/>
            <a:t> </a:t>
          </a:r>
          <a:endParaRPr lang="en-US" sz="2500" kern="1200" dirty="0"/>
        </a:p>
      </dsp:txBody>
      <dsp:txXfrm>
        <a:off x="0" y="3486237"/>
        <a:ext cx="5306083" cy="174184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A7D42-92C7-AAB5-3DA8-0A31CF39A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125760-80A0-EDDB-4F9B-89FCB82E8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140657-8F1B-D6C9-10D4-6896173C231B}"/>
              </a:ext>
            </a:extLst>
          </p:cNvPr>
          <p:cNvSpPr>
            <a:spLocks noGrp="1"/>
          </p:cNvSpPr>
          <p:nvPr>
            <p:ph type="dt" sz="half" idx="10"/>
          </p:nvPr>
        </p:nvSpPr>
        <p:spPr/>
        <p:txBody>
          <a:bodyPr/>
          <a:lstStyle/>
          <a:p>
            <a:fld id="{9ED9D7FD-90BC-4712-B3E2-77ED140E51CD}" type="datetimeFigureOut">
              <a:rPr lang="en-GB" smtClean="0"/>
              <a:t>20/02/2024</a:t>
            </a:fld>
            <a:endParaRPr lang="en-GB"/>
          </a:p>
        </p:txBody>
      </p:sp>
      <p:sp>
        <p:nvSpPr>
          <p:cNvPr id="5" name="Footer Placeholder 4">
            <a:extLst>
              <a:ext uri="{FF2B5EF4-FFF2-40B4-BE49-F238E27FC236}">
                <a16:creationId xmlns:a16="http://schemas.microsoft.com/office/drawing/2014/main" id="{C957D330-B0B2-4D5B-B489-4F8BFDB149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8CDF53-1384-F3C1-D481-907A084D4B11}"/>
              </a:ext>
            </a:extLst>
          </p:cNvPr>
          <p:cNvSpPr>
            <a:spLocks noGrp="1"/>
          </p:cNvSpPr>
          <p:nvPr>
            <p:ph type="sldNum" sz="quarter" idx="12"/>
          </p:nvPr>
        </p:nvSpPr>
        <p:spPr/>
        <p:txBody>
          <a:bodyPr/>
          <a:lstStyle/>
          <a:p>
            <a:fld id="{A878A790-C6AA-4903-A422-9F459D584738}" type="slidenum">
              <a:rPr lang="en-GB" smtClean="0"/>
              <a:t>‹#›</a:t>
            </a:fld>
            <a:endParaRPr lang="en-GB"/>
          </a:p>
        </p:txBody>
      </p:sp>
    </p:spTree>
    <p:extLst>
      <p:ext uri="{BB962C8B-B14F-4D97-AF65-F5344CB8AC3E}">
        <p14:creationId xmlns:p14="http://schemas.microsoft.com/office/powerpoint/2010/main" val="417050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9161-5B87-94D6-8474-5128A39B6B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60B811-4BCF-524C-B6CF-76B6342394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36AAA4-3C54-1364-73BE-5B2F25FCF68E}"/>
              </a:ext>
            </a:extLst>
          </p:cNvPr>
          <p:cNvSpPr>
            <a:spLocks noGrp="1"/>
          </p:cNvSpPr>
          <p:nvPr>
            <p:ph type="dt" sz="half" idx="10"/>
          </p:nvPr>
        </p:nvSpPr>
        <p:spPr/>
        <p:txBody>
          <a:bodyPr/>
          <a:lstStyle/>
          <a:p>
            <a:fld id="{9ED9D7FD-90BC-4712-B3E2-77ED140E51CD}" type="datetimeFigureOut">
              <a:rPr lang="en-GB" smtClean="0"/>
              <a:t>20/02/2024</a:t>
            </a:fld>
            <a:endParaRPr lang="en-GB"/>
          </a:p>
        </p:txBody>
      </p:sp>
      <p:sp>
        <p:nvSpPr>
          <p:cNvPr id="5" name="Footer Placeholder 4">
            <a:extLst>
              <a:ext uri="{FF2B5EF4-FFF2-40B4-BE49-F238E27FC236}">
                <a16:creationId xmlns:a16="http://schemas.microsoft.com/office/drawing/2014/main" id="{E8D2B862-6388-5E87-2E31-E22CBFE60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FB5422-189B-3FE6-C9E8-91B3AA7D3E3F}"/>
              </a:ext>
            </a:extLst>
          </p:cNvPr>
          <p:cNvSpPr>
            <a:spLocks noGrp="1"/>
          </p:cNvSpPr>
          <p:nvPr>
            <p:ph type="sldNum" sz="quarter" idx="12"/>
          </p:nvPr>
        </p:nvSpPr>
        <p:spPr/>
        <p:txBody>
          <a:bodyPr/>
          <a:lstStyle/>
          <a:p>
            <a:fld id="{A878A790-C6AA-4903-A422-9F459D584738}" type="slidenum">
              <a:rPr lang="en-GB" smtClean="0"/>
              <a:t>‹#›</a:t>
            </a:fld>
            <a:endParaRPr lang="en-GB"/>
          </a:p>
        </p:txBody>
      </p:sp>
    </p:spTree>
    <p:extLst>
      <p:ext uri="{BB962C8B-B14F-4D97-AF65-F5344CB8AC3E}">
        <p14:creationId xmlns:p14="http://schemas.microsoft.com/office/powerpoint/2010/main" val="47742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D96DFE-DFD6-222C-1685-E27BEE1369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8A1416-7477-84FA-EDB0-18EC21CD99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B02764-D26A-18C4-92C4-E3D31EBCAA1B}"/>
              </a:ext>
            </a:extLst>
          </p:cNvPr>
          <p:cNvSpPr>
            <a:spLocks noGrp="1"/>
          </p:cNvSpPr>
          <p:nvPr>
            <p:ph type="dt" sz="half" idx="10"/>
          </p:nvPr>
        </p:nvSpPr>
        <p:spPr/>
        <p:txBody>
          <a:bodyPr/>
          <a:lstStyle/>
          <a:p>
            <a:fld id="{9ED9D7FD-90BC-4712-B3E2-77ED140E51CD}" type="datetimeFigureOut">
              <a:rPr lang="en-GB" smtClean="0"/>
              <a:t>20/02/2024</a:t>
            </a:fld>
            <a:endParaRPr lang="en-GB"/>
          </a:p>
        </p:txBody>
      </p:sp>
      <p:sp>
        <p:nvSpPr>
          <p:cNvPr id="5" name="Footer Placeholder 4">
            <a:extLst>
              <a:ext uri="{FF2B5EF4-FFF2-40B4-BE49-F238E27FC236}">
                <a16:creationId xmlns:a16="http://schemas.microsoft.com/office/drawing/2014/main" id="{B7E9B1D8-7FF1-853C-E30E-036E1578B5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AA7FF-16FC-CB85-74DB-E898BF328BA0}"/>
              </a:ext>
            </a:extLst>
          </p:cNvPr>
          <p:cNvSpPr>
            <a:spLocks noGrp="1"/>
          </p:cNvSpPr>
          <p:nvPr>
            <p:ph type="sldNum" sz="quarter" idx="12"/>
          </p:nvPr>
        </p:nvSpPr>
        <p:spPr/>
        <p:txBody>
          <a:bodyPr/>
          <a:lstStyle/>
          <a:p>
            <a:fld id="{A878A790-C6AA-4903-A422-9F459D584738}" type="slidenum">
              <a:rPr lang="en-GB" smtClean="0"/>
              <a:t>‹#›</a:t>
            </a:fld>
            <a:endParaRPr lang="en-GB"/>
          </a:p>
        </p:txBody>
      </p:sp>
    </p:spTree>
    <p:extLst>
      <p:ext uri="{BB962C8B-B14F-4D97-AF65-F5344CB8AC3E}">
        <p14:creationId xmlns:p14="http://schemas.microsoft.com/office/powerpoint/2010/main" val="332589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71E6-CE3A-4BE6-C69F-C6CC5B9C78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A1ABC-8350-E94C-136C-4BC8815B70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7A522E-30BD-BF91-0FBF-BABF7C3CF12C}"/>
              </a:ext>
            </a:extLst>
          </p:cNvPr>
          <p:cNvSpPr>
            <a:spLocks noGrp="1"/>
          </p:cNvSpPr>
          <p:nvPr>
            <p:ph type="dt" sz="half" idx="10"/>
          </p:nvPr>
        </p:nvSpPr>
        <p:spPr/>
        <p:txBody>
          <a:bodyPr/>
          <a:lstStyle/>
          <a:p>
            <a:fld id="{9ED9D7FD-90BC-4712-B3E2-77ED140E51CD}" type="datetimeFigureOut">
              <a:rPr lang="en-GB" smtClean="0"/>
              <a:t>20/02/2024</a:t>
            </a:fld>
            <a:endParaRPr lang="en-GB"/>
          </a:p>
        </p:txBody>
      </p:sp>
      <p:sp>
        <p:nvSpPr>
          <p:cNvPr id="5" name="Footer Placeholder 4">
            <a:extLst>
              <a:ext uri="{FF2B5EF4-FFF2-40B4-BE49-F238E27FC236}">
                <a16:creationId xmlns:a16="http://schemas.microsoft.com/office/drawing/2014/main" id="{95779050-946B-4AE5-2055-7C37CA67BF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8628F-E9A5-E4EA-9B4F-762A3593C53F}"/>
              </a:ext>
            </a:extLst>
          </p:cNvPr>
          <p:cNvSpPr>
            <a:spLocks noGrp="1"/>
          </p:cNvSpPr>
          <p:nvPr>
            <p:ph type="sldNum" sz="quarter" idx="12"/>
          </p:nvPr>
        </p:nvSpPr>
        <p:spPr/>
        <p:txBody>
          <a:bodyPr/>
          <a:lstStyle/>
          <a:p>
            <a:fld id="{A878A790-C6AA-4903-A422-9F459D584738}" type="slidenum">
              <a:rPr lang="en-GB" smtClean="0"/>
              <a:t>‹#›</a:t>
            </a:fld>
            <a:endParaRPr lang="en-GB"/>
          </a:p>
        </p:txBody>
      </p:sp>
    </p:spTree>
    <p:extLst>
      <p:ext uri="{BB962C8B-B14F-4D97-AF65-F5344CB8AC3E}">
        <p14:creationId xmlns:p14="http://schemas.microsoft.com/office/powerpoint/2010/main" val="3096706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0F7F-0B9E-89C3-CF48-DF087CDADC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68E073-16D8-AC0F-F50F-69BCF77295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5C24E1-B61E-8FC6-D660-33CA2B4F4C58}"/>
              </a:ext>
            </a:extLst>
          </p:cNvPr>
          <p:cNvSpPr>
            <a:spLocks noGrp="1"/>
          </p:cNvSpPr>
          <p:nvPr>
            <p:ph type="dt" sz="half" idx="10"/>
          </p:nvPr>
        </p:nvSpPr>
        <p:spPr/>
        <p:txBody>
          <a:bodyPr/>
          <a:lstStyle/>
          <a:p>
            <a:fld id="{9ED9D7FD-90BC-4712-B3E2-77ED140E51CD}" type="datetimeFigureOut">
              <a:rPr lang="en-GB" smtClean="0"/>
              <a:t>20/02/2024</a:t>
            </a:fld>
            <a:endParaRPr lang="en-GB"/>
          </a:p>
        </p:txBody>
      </p:sp>
      <p:sp>
        <p:nvSpPr>
          <p:cNvPr id="5" name="Footer Placeholder 4">
            <a:extLst>
              <a:ext uri="{FF2B5EF4-FFF2-40B4-BE49-F238E27FC236}">
                <a16:creationId xmlns:a16="http://schemas.microsoft.com/office/drawing/2014/main" id="{58283E95-FB0A-816C-F6D2-1AB4435E5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323739-B373-7A53-808D-999BFD0E7A42}"/>
              </a:ext>
            </a:extLst>
          </p:cNvPr>
          <p:cNvSpPr>
            <a:spLocks noGrp="1"/>
          </p:cNvSpPr>
          <p:nvPr>
            <p:ph type="sldNum" sz="quarter" idx="12"/>
          </p:nvPr>
        </p:nvSpPr>
        <p:spPr/>
        <p:txBody>
          <a:bodyPr/>
          <a:lstStyle/>
          <a:p>
            <a:fld id="{A878A790-C6AA-4903-A422-9F459D584738}" type="slidenum">
              <a:rPr lang="en-GB" smtClean="0"/>
              <a:t>‹#›</a:t>
            </a:fld>
            <a:endParaRPr lang="en-GB"/>
          </a:p>
        </p:txBody>
      </p:sp>
    </p:spTree>
    <p:extLst>
      <p:ext uri="{BB962C8B-B14F-4D97-AF65-F5344CB8AC3E}">
        <p14:creationId xmlns:p14="http://schemas.microsoft.com/office/powerpoint/2010/main" val="40421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0120-53DC-EB9B-9352-1D24F05DDD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B7B037-C710-7AC4-A0D9-37F0F9D474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86FEB0-A27F-09E0-F39D-05488B0DCA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E3DC97-0EB7-7F51-25FF-945FD2D549BD}"/>
              </a:ext>
            </a:extLst>
          </p:cNvPr>
          <p:cNvSpPr>
            <a:spLocks noGrp="1"/>
          </p:cNvSpPr>
          <p:nvPr>
            <p:ph type="dt" sz="half" idx="10"/>
          </p:nvPr>
        </p:nvSpPr>
        <p:spPr/>
        <p:txBody>
          <a:bodyPr/>
          <a:lstStyle/>
          <a:p>
            <a:fld id="{9ED9D7FD-90BC-4712-B3E2-77ED140E51CD}" type="datetimeFigureOut">
              <a:rPr lang="en-GB" smtClean="0"/>
              <a:t>20/02/2024</a:t>
            </a:fld>
            <a:endParaRPr lang="en-GB"/>
          </a:p>
        </p:txBody>
      </p:sp>
      <p:sp>
        <p:nvSpPr>
          <p:cNvPr id="6" name="Footer Placeholder 5">
            <a:extLst>
              <a:ext uri="{FF2B5EF4-FFF2-40B4-BE49-F238E27FC236}">
                <a16:creationId xmlns:a16="http://schemas.microsoft.com/office/drawing/2014/main" id="{8A721583-9B45-6AEF-DC51-A0A2A78213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CC1F0A-3696-2CF8-DA96-38C82701C17B}"/>
              </a:ext>
            </a:extLst>
          </p:cNvPr>
          <p:cNvSpPr>
            <a:spLocks noGrp="1"/>
          </p:cNvSpPr>
          <p:nvPr>
            <p:ph type="sldNum" sz="quarter" idx="12"/>
          </p:nvPr>
        </p:nvSpPr>
        <p:spPr/>
        <p:txBody>
          <a:bodyPr/>
          <a:lstStyle/>
          <a:p>
            <a:fld id="{A878A790-C6AA-4903-A422-9F459D584738}" type="slidenum">
              <a:rPr lang="en-GB" smtClean="0"/>
              <a:t>‹#›</a:t>
            </a:fld>
            <a:endParaRPr lang="en-GB"/>
          </a:p>
        </p:txBody>
      </p:sp>
    </p:spTree>
    <p:extLst>
      <p:ext uri="{BB962C8B-B14F-4D97-AF65-F5344CB8AC3E}">
        <p14:creationId xmlns:p14="http://schemas.microsoft.com/office/powerpoint/2010/main" val="130839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775F-05FF-1778-2756-447F1189C4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AC699C-9207-59FA-70D1-F9A4BC5F8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F1BD7B-D2A1-20F5-8587-0B13EF5E0E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C14431-1644-4441-691B-5B951B566E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BE8FFE-9553-9D0D-B5A9-A561DF4158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7B119A-E46A-64ED-B9FA-5DF77446124B}"/>
              </a:ext>
            </a:extLst>
          </p:cNvPr>
          <p:cNvSpPr>
            <a:spLocks noGrp="1"/>
          </p:cNvSpPr>
          <p:nvPr>
            <p:ph type="dt" sz="half" idx="10"/>
          </p:nvPr>
        </p:nvSpPr>
        <p:spPr/>
        <p:txBody>
          <a:bodyPr/>
          <a:lstStyle/>
          <a:p>
            <a:fld id="{9ED9D7FD-90BC-4712-B3E2-77ED140E51CD}" type="datetimeFigureOut">
              <a:rPr lang="en-GB" smtClean="0"/>
              <a:t>20/02/2024</a:t>
            </a:fld>
            <a:endParaRPr lang="en-GB"/>
          </a:p>
        </p:txBody>
      </p:sp>
      <p:sp>
        <p:nvSpPr>
          <p:cNvPr id="8" name="Footer Placeholder 7">
            <a:extLst>
              <a:ext uri="{FF2B5EF4-FFF2-40B4-BE49-F238E27FC236}">
                <a16:creationId xmlns:a16="http://schemas.microsoft.com/office/drawing/2014/main" id="{3FD1EB05-B8FD-1D73-7891-B12B45F001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6E242A-5367-9D8F-3089-BA33C7D1A344}"/>
              </a:ext>
            </a:extLst>
          </p:cNvPr>
          <p:cNvSpPr>
            <a:spLocks noGrp="1"/>
          </p:cNvSpPr>
          <p:nvPr>
            <p:ph type="sldNum" sz="quarter" idx="12"/>
          </p:nvPr>
        </p:nvSpPr>
        <p:spPr/>
        <p:txBody>
          <a:bodyPr/>
          <a:lstStyle/>
          <a:p>
            <a:fld id="{A878A790-C6AA-4903-A422-9F459D584738}" type="slidenum">
              <a:rPr lang="en-GB" smtClean="0"/>
              <a:t>‹#›</a:t>
            </a:fld>
            <a:endParaRPr lang="en-GB"/>
          </a:p>
        </p:txBody>
      </p:sp>
    </p:spTree>
    <p:extLst>
      <p:ext uri="{BB962C8B-B14F-4D97-AF65-F5344CB8AC3E}">
        <p14:creationId xmlns:p14="http://schemas.microsoft.com/office/powerpoint/2010/main" val="357025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EAEE-9D6C-7BD9-9BB0-92BE628069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EBA731-5B86-B27C-46E3-F209A9903D6C}"/>
              </a:ext>
            </a:extLst>
          </p:cNvPr>
          <p:cNvSpPr>
            <a:spLocks noGrp="1"/>
          </p:cNvSpPr>
          <p:nvPr>
            <p:ph type="dt" sz="half" idx="10"/>
          </p:nvPr>
        </p:nvSpPr>
        <p:spPr/>
        <p:txBody>
          <a:bodyPr/>
          <a:lstStyle/>
          <a:p>
            <a:fld id="{9ED9D7FD-90BC-4712-B3E2-77ED140E51CD}" type="datetimeFigureOut">
              <a:rPr lang="en-GB" smtClean="0"/>
              <a:t>20/02/2024</a:t>
            </a:fld>
            <a:endParaRPr lang="en-GB"/>
          </a:p>
        </p:txBody>
      </p:sp>
      <p:sp>
        <p:nvSpPr>
          <p:cNvPr id="4" name="Footer Placeholder 3">
            <a:extLst>
              <a:ext uri="{FF2B5EF4-FFF2-40B4-BE49-F238E27FC236}">
                <a16:creationId xmlns:a16="http://schemas.microsoft.com/office/drawing/2014/main" id="{852CF3A2-E756-DAE9-244E-6336D38642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ADC9E5-EBAF-11F8-6B89-2949B83BF597}"/>
              </a:ext>
            </a:extLst>
          </p:cNvPr>
          <p:cNvSpPr>
            <a:spLocks noGrp="1"/>
          </p:cNvSpPr>
          <p:nvPr>
            <p:ph type="sldNum" sz="quarter" idx="12"/>
          </p:nvPr>
        </p:nvSpPr>
        <p:spPr/>
        <p:txBody>
          <a:bodyPr/>
          <a:lstStyle/>
          <a:p>
            <a:fld id="{A878A790-C6AA-4903-A422-9F459D584738}" type="slidenum">
              <a:rPr lang="en-GB" smtClean="0"/>
              <a:t>‹#›</a:t>
            </a:fld>
            <a:endParaRPr lang="en-GB"/>
          </a:p>
        </p:txBody>
      </p:sp>
    </p:spTree>
    <p:extLst>
      <p:ext uri="{BB962C8B-B14F-4D97-AF65-F5344CB8AC3E}">
        <p14:creationId xmlns:p14="http://schemas.microsoft.com/office/powerpoint/2010/main" val="112023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9D9A2-CCC1-F97D-1B83-51CF02D526B4}"/>
              </a:ext>
            </a:extLst>
          </p:cNvPr>
          <p:cNvSpPr>
            <a:spLocks noGrp="1"/>
          </p:cNvSpPr>
          <p:nvPr>
            <p:ph type="dt" sz="half" idx="10"/>
          </p:nvPr>
        </p:nvSpPr>
        <p:spPr/>
        <p:txBody>
          <a:bodyPr/>
          <a:lstStyle/>
          <a:p>
            <a:fld id="{9ED9D7FD-90BC-4712-B3E2-77ED140E51CD}" type="datetimeFigureOut">
              <a:rPr lang="en-GB" smtClean="0"/>
              <a:t>20/02/2024</a:t>
            </a:fld>
            <a:endParaRPr lang="en-GB"/>
          </a:p>
        </p:txBody>
      </p:sp>
      <p:sp>
        <p:nvSpPr>
          <p:cNvPr id="3" name="Footer Placeholder 2">
            <a:extLst>
              <a:ext uri="{FF2B5EF4-FFF2-40B4-BE49-F238E27FC236}">
                <a16:creationId xmlns:a16="http://schemas.microsoft.com/office/drawing/2014/main" id="{A4998337-B569-12D2-D7ED-D0C114D32A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F0D54C-4F27-14AB-A004-3A358E79B313}"/>
              </a:ext>
            </a:extLst>
          </p:cNvPr>
          <p:cNvSpPr>
            <a:spLocks noGrp="1"/>
          </p:cNvSpPr>
          <p:nvPr>
            <p:ph type="sldNum" sz="quarter" idx="12"/>
          </p:nvPr>
        </p:nvSpPr>
        <p:spPr/>
        <p:txBody>
          <a:bodyPr/>
          <a:lstStyle/>
          <a:p>
            <a:fld id="{A878A790-C6AA-4903-A422-9F459D584738}" type="slidenum">
              <a:rPr lang="en-GB" smtClean="0"/>
              <a:t>‹#›</a:t>
            </a:fld>
            <a:endParaRPr lang="en-GB"/>
          </a:p>
        </p:txBody>
      </p:sp>
    </p:spTree>
    <p:extLst>
      <p:ext uri="{BB962C8B-B14F-4D97-AF65-F5344CB8AC3E}">
        <p14:creationId xmlns:p14="http://schemas.microsoft.com/office/powerpoint/2010/main" val="330997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5FBD-433E-068F-6CC4-67A29CCAE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EE0BBE-DAC6-5F19-4347-CED0421B79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AA7EFD-B28C-BED3-3752-8466D2A49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0C4042-5B54-D264-8234-37AB089573B4}"/>
              </a:ext>
            </a:extLst>
          </p:cNvPr>
          <p:cNvSpPr>
            <a:spLocks noGrp="1"/>
          </p:cNvSpPr>
          <p:nvPr>
            <p:ph type="dt" sz="half" idx="10"/>
          </p:nvPr>
        </p:nvSpPr>
        <p:spPr/>
        <p:txBody>
          <a:bodyPr/>
          <a:lstStyle/>
          <a:p>
            <a:fld id="{9ED9D7FD-90BC-4712-B3E2-77ED140E51CD}" type="datetimeFigureOut">
              <a:rPr lang="en-GB" smtClean="0"/>
              <a:t>20/02/2024</a:t>
            </a:fld>
            <a:endParaRPr lang="en-GB"/>
          </a:p>
        </p:txBody>
      </p:sp>
      <p:sp>
        <p:nvSpPr>
          <p:cNvPr id="6" name="Footer Placeholder 5">
            <a:extLst>
              <a:ext uri="{FF2B5EF4-FFF2-40B4-BE49-F238E27FC236}">
                <a16:creationId xmlns:a16="http://schemas.microsoft.com/office/drawing/2014/main" id="{916A8B05-A113-B8BE-AD21-54EB3DA90D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DAA61F-8AB7-A274-9EFF-E1052FA3A671}"/>
              </a:ext>
            </a:extLst>
          </p:cNvPr>
          <p:cNvSpPr>
            <a:spLocks noGrp="1"/>
          </p:cNvSpPr>
          <p:nvPr>
            <p:ph type="sldNum" sz="quarter" idx="12"/>
          </p:nvPr>
        </p:nvSpPr>
        <p:spPr/>
        <p:txBody>
          <a:bodyPr/>
          <a:lstStyle/>
          <a:p>
            <a:fld id="{A878A790-C6AA-4903-A422-9F459D584738}" type="slidenum">
              <a:rPr lang="en-GB" smtClean="0"/>
              <a:t>‹#›</a:t>
            </a:fld>
            <a:endParaRPr lang="en-GB"/>
          </a:p>
        </p:txBody>
      </p:sp>
    </p:spTree>
    <p:extLst>
      <p:ext uri="{BB962C8B-B14F-4D97-AF65-F5344CB8AC3E}">
        <p14:creationId xmlns:p14="http://schemas.microsoft.com/office/powerpoint/2010/main" val="12395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4286-3B2A-36B1-9A22-539034952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FE82FE-51AB-25B5-8FA1-F7D8311F7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763217-1735-0116-9251-0D1C158ED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D23AF6-546D-58EE-FF5E-0ED05CD0C28B}"/>
              </a:ext>
            </a:extLst>
          </p:cNvPr>
          <p:cNvSpPr>
            <a:spLocks noGrp="1"/>
          </p:cNvSpPr>
          <p:nvPr>
            <p:ph type="dt" sz="half" idx="10"/>
          </p:nvPr>
        </p:nvSpPr>
        <p:spPr/>
        <p:txBody>
          <a:bodyPr/>
          <a:lstStyle/>
          <a:p>
            <a:fld id="{9ED9D7FD-90BC-4712-B3E2-77ED140E51CD}" type="datetimeFigureOut">
              <a:rPr lang="en-GB" smtClean="0"/>
              <a:t>20/02/2024</a:t>
            </a:fld>
            <a:endParaRPr lang="en-GB"/>
          </a:p>
        </p:txBody>
      </p:sp>
      <p:sp>
        <p:nvSpPr>
          <p:cNvPr id="6" name="Footer Placeholder 5">
            <a:extLst>
              <a:ext uri="{FF2B5EF4-FFF2-40B4-BE49-F238E27FC236}">
                <a16:creationId xmlns:a16="http://schemas.microsoft.com/office/drawing/2014/main" id="{6348F6CB-69F3-FBD6-1221-EFFCB40F5C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6905BD-898D-3311-0C14-F45DE80438BC}"/>
              </a:ext>
            </a:extLst>
          </p:cNvPr>
          <p:cNvSpPr>
            <a:spLocks noGrp="1"/>
          </p:cNvSpPr>
          <p:nvPr>
            <p:ph type="sldNum" sz="quarter" idx="12"/>
          </p:nvPr>
        </p:nvSpPr>
        <p:spPr/>
        <p:txBody>
          <a:bodyPr/>
          <a:lstStyle/>
          <a:p>
            <a:fld id="{A878A790-C6AA-4903-A422-9F459D584738}" type="slidenum">
              <a:rPr lang="en-GB" smtClean="0"/>
              <a:t>‹#›</a:t>
            </a:fld>
            <a:endParaRPr lang="en-GB"/>
          </a:p>
        </p:txBody>
      </p:sp>
    </p:spTree>
    <p:extLst>
      <p:ext uri="{BB962C8B-B14F-4D97-AF65-F5344CB8AC3E}">
        <p14:creationId xmlns:p14="http://schemas.microsoft.com/office/powerpoint/2010/main" val="390670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2C4D0-0DEA-9E68-4D25-5343C1384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2C707B-F567-5845-02AE-B78C0BA34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C5C300-7426-9539-C0E4-90183846D0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9D7FD-90BC-4712-B3E2-77ED140E51CD}" type="datetimeFigureOut">
              <a:rPr lang="en-GB" smtClean="0"/>
              <a:t>20/02/2024</a:t>
            </a:fld>
            <a:endParaRPr lang="en-GB"/>
          </a:p>
        </p:txBody>
      </p:sp>
      <p:sp>
        <p:nvSpPr>
          <p:cNvPr id="5" name="Footer Placeholder 4">
            <a:extLst>
              <a:ext uri="{FF2B5EF4-FFF2-40B4-BE49-F238E27FC236}">
                <a16:creationId xmlns:a16="http://schemas.microsoft.com/office/drawing/2014/main" id="{B697C85A-09E0-578B-CCDE-4076C0EC6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2D8194-DBA8-03C4-A9E9-E694BBDE0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8A790-C6AA-4903-A422-9F459D584738}" type="slidenum">
              <a:rPr lang="en-GB" smtClean="0"/>
              <a:t>‹#›</a:t>
            </a:fld>
            <a:endParaRPr lang="en-GB"/>
          </a:p>
        </p:txBody>
      </p:sp>
    </p:spTree>
    <p:extLst>
      <p:ext uri="{BB962C8B-B14F-4D97-AF65-F5344CB8AC3E}">
        <p14:creationId xmlns:p14="http://schemas.microsoft.com/office/powerpoint/2010/main" val="2372993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hyperlink" Target="https://barkingdagenhamcollege.ac.uk/find/courses" TargetMode="External"/><Relationship Id="rId3" Type="http://schemas.openxmlformats.org/officeDocument/2006/relationships/hyperlink" Target="mailto:E-Business@newham.ac.uk" TargetMode="External"/><Relationship Id="rId7" Type="http://schemas.openxmlformats.org/officeDocument/2006/relationships/hyperlink" Target="https://www.coventry.ac.uk/cul/course-structure/hnc-hnd-degree/cloud-computing-bsc-hon" TargetMode="External"/><Relationship Id="rId2" Type="http://schemas.openxmlformats.org/officeDocument/2006/relationships/hyperlink" Target="mailto:reception@barkingenterprisecentre.co.uk" TargetMode="External"/><Relationship Id="rId1" Type="http://schemas.openxmlformats.org/officeDocument/2006/relationships/slideLayout" Target="../slideLayouts/slideLayout2.xml"/><Relationship Id="rId6" Type="http://schemas.openxmlformats.org/officeDocument/2006/relationships/hyperlink" Target="https://www.coventry.ac.uk/cul/course-structure/hnc-hnd-degree/cyber-security/" TargetMode="External"/><Relationship Id="rId5" Type="http://schemas.openxmlformats.org/officeDocument/2006/relationships/hyperlink" Target="https://adultcollegeenrol.lbbd.gov.uk/product-category/it-and-digital-skills/" TargetMode="External"/><Relationship Id="rId4" Type="http://schemas.openxmlformats.org/officeDocument/2006/relationships/hyperlink" Target="mailto:AdultCollegeEnquiries@lbbd.gov.uk" TargetMode="Externa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vacancies@lbbd.gov.uk"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talentteam@coventry.ac.uk" TargetMode="External"/><Relationship Id="rId5" Type="http://schemas.openxmlformats.org/officeDocument/2006/relationships/hyperlink" Target="https://app.joinhandshake.co.uk/login" TargetMode="External"/><Relationship Id="rId4" Type="http://schemas.openxmlformats.org/officeDocument/2006/relationships/hyperlink" Target="mailto:employer.services@bdc.ac.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businessforum@lbbd.gov.uk" TargetMode="External"/><Relationship Id="rId7" Type="http://schemas.openxmlformats.org/officeDocument/2006/relationships/hyperlink" Target="https://www.lbbd.gov.uk/licences-permits-and-registration"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160;planning@befirst.london" TargetMode="External"/><Relationship Id="rId5" Type="http://schemas.openxmlformats.org/officeDocument/2006/relationships/hyperlink" Target="https://www.lbbd.gov.uk/planning-building-control-and-local-land-charges/planning" TargetMode="External"/><Relationship Id="rId4" Type="http://schemas.openxmlformats.org/officeDocument/2006/relationships/hyperlink" Target="mailto:tradingstandards@lbbd.gov.uk"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hyperlink" Target="https://www.bowarts.org/location/riverside-mills/" TargetMode="External"/><Relationship Id="rId3" Type="http://schemas.openxmlformats.org/officeDocument/2006/relationships/hyperlink" Target="http://www.beccic.co.uk/" TargetMode="External"/><Relationship Id="rId7" Type="http://schemas.openxmlformats.org/officeDocument/2006/relationships/hyperlink" Target="https://www.instagram.com/factory15barkin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Info@makeitlondon.co.uk" TargetMode="External"/><Relationship Id="rId5" Type="http://schemas.openxmlformats.org/officeDocument/2006/relationships/hyperlink" Target="https://www.makeitlondon.co.uk/barking" TargetMode="External"/><Relationship Id="rId4" Type="http://schemas.openxmlformats.org/officeDocument/2006/relationships/hyperlink" Target="mailto:reception@barkingenterprisecentre.co.u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ceme.co.uk/workspaces/" TargetMode="External"/><Relationship Id="rId3" Type="http://schemas.openxmlformats.org/officeDocument/2006/relationships/hyperlink" Target="http://www.boathousebarking.co.uk/" TargetMode="External"/><Relationship Id="rId7" Type="http://schemas.openxmlformats.org/officeDocument/2006/relationships/hyperlink" Target="https://industriabarking.co.uk/" TargetMode="External"/><Relationship Id="rId2" Type="http://schemas.openxmlformats.org/officeDocument/2006/relationships/hyperlink" Target="https://www.bowarts.org/location/ice-house-court/" TargetMode="External"/><Relationship Id="rId1" Type="http://schemas.openxmlformats.org/officeDocument/2006/relationships/slideLayout" Target="../slideLayouts/slideLayout2.xml"/><Relationship Id="rId6" Type="http://schemas.openxmlformats.org/officeDocument/2006/relationships/hyperlink" Target="https://www.londoneast-uk.com/" TargetMode="External"/><Relationship Id="rId11" Type="http://schemas.openxmlformats.org/officeDocument/2006/relationships/image" Target="../media/image4.png"/><Relationship Id="rId5" Type="http://schemas.openxmlformats.org/officeDocument/2006/relationships/hyperlink" Target="https://www.lbbd.gov.uk/business/commercial-property" TargetMode="External"/><Relationship Id="rId10" Type="http://schemas.openxmlformats.org/officeDocument/2006/relationships/hyperlink" Target="mailto:info@ceme.co.uk" TargetMode="External"/><Relationship Id="rId4" Type="http://schemas.openxmlformats.org/officeDocument/2006/relationships/hyperlink" Target="mailto:admin@boathousecic.co.uk" TargetMode="External"/><Relationship Id="rId9" Type="http://schemas.openxmlformats.org/officeDocument/2006/relationships/hyperlink" Target="http://www.ceme.co.uk/business-growth-academ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oventry.ac.uk/cul/dagenham/" TargetMode="External"/><Relationship Id="rId7" Type="http://schemas.openxmlformats.org/officeDocument/2006/relationships/image" Target="../media/image4.png"/><Relationship Id="rId2" Type="http://schemas.openxmlformats.org/officeDocument/2006/relationships/hyperlink" Target="mailto:office@vicfield.co.uk" TargetMode="External"/><Relationship Id="rId1" Type="http://schemas.openxmlformats.org/officeDocument/2006/relationships/slideLayout" Target="../slideLayouts/slideLayout2.xml"/><Relationship Id="rId6" Type="http://schemas.openxmlformats.org/officeDocument/2006/relationships/hyperlink" Target="mailto:commercialhire@bdc.ac.uk" TargetMode="External"/><Relationship Id="rId5" Type="http://schemas.openxmlformats.org/officeDocument/2006/relationships/hyperlink" Target="tel:+442038730700" TargetMode="External"/><Relationship Id="rId4" Type="http://schemas.openxmlformats.org/officeDocument/2006/relationships/hyperlink" Target="mailto:Charlotte.Mills@coventry.ac.uk"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mailto:lynn.parsonage@bdc.ac.uk" TargetMode="External"/><Relationship Id="rId3" Type="http://schemas.openxmlformats.org/officeDocument/2006/relationships/hyperlink" Target="mailto:reception@barkingenterprisecentre.co.uk" TargetMode="External"/><Relationship Id="rId7" Type="http://schemas.openxmlformats.org/officeDocument/2006/relationships/hyperlink" Target="mailto:catherine.weissand@bdc.ac.uk" TargetMode="External"/><Relationship Id="rId2" Type="http://schemas.openxmlformats.org/officeDocument/2006/relationships/hyperlink" Target="http://www.beccic.co.uk/events" TargetMode="External"/><Relationship Id="rId1" Type="http://schemas.openxmlformats.org/officeDocument/2006/relationships/slideLayout" Target="../slideLayouts/slideLayout2.xml"/><Relationship Id="rId6" Type="http://schemas.openxmlformats.org/officeDocument/2006/relationships/hyperlink" Target="https://www.newham.ac.uk/ebusiness" TargetMode="External"/><Relationship Id="rId5" Type="http://schemas.openxmlformats.org/officeDocument/2006/relationships/hyperlink" Target="mailto:E-Business@newham.ac.uk" TargetMode="External"/><Relationship Id="rId4" Type="http://schemas.openxmlformats.org/officeDocument/2006/relationships/hyperlink" Target="https://bdchamber.co.uk/"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ac9394@coventry.ac.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4" name="Rectangle 98">
            <a:extLst>
              <a:ext uri="{FF2B5EF4-FFF2-40B4-BE49-F238E27FC236}">
                <a16:creationId xmlns:a16="http://schemas.microsoft.com/office/drawing/2014/main" id="{7B4F6806-5898-4FE8-B610-A058C8B84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C78122-5080-5BF1-638F-ABECD9DF43C0}"/>
              </a:ext>
            </a:extLst>
          </p:cNvPr>
          <p:cNvSpPr/>
          <p:nvPr/>
        </p:nvSpPr>
        <p:spPr>
          <a:xfrm>
            <a:off x="4335694" y="4224938"/>
            <a:ext cx="6256964" cy="145935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kern="1200" cap="none" spc="0" dirty="0">
                <a:ln w="0"/>
                <a:effectLst>
                  <a:outerShdw blurRad="38100" dist="25400" dir="5400000" algn="ctr" rotWithShape="0">
                    <a:srgbClr val="6E747A">
                      <a:alpha val="43000"/>
                    </a:srgbClr>
                  </a:outerShdw>
                </a:effectLst>
                <a:latin typeface="+mj-lt"/>
                <a:ea typeface="+mj-ea"/>
                <a:cs typeface="+mj-cs"/>
              </a:rPr>
              <a:t>Barking &amp; Dagenham </a:t>
            </a:r>
          </a:p>
          <a:p>
            <a:pPr>
              <a:lnSpc>
                <a:spcPct val="90000"/>
              </a:lnSpc>
              <a:spcBef>
                <a:spcPct val="0"/>
              </a:spcBef>
              <a:spcAft>
                <a:spcPts val="600"/>
              </a:spcAft>
            </a:pPr>
            <a:r>
              <a:rPr lang="en-US" sz="2800" b="1" kern="1200" cap="none" spc="0" dirty="0">
                <a:ln w="0"/>
                <a:effectLst>
                  <a:outerShdw blurRad="38100" dist="25400" dir="5400000" algn="ctr" rotWithShape="0">
                    <a:srgbClr val="6E747A">
                      <a:alpha val="43000"/>
                    </a:srgbClr>
                  </a:outerShdw>
                </a:effectLst>
                <a:latin typeface="+mj-lt"/>
                <a:ea typeface="+mj-ea"/>
                <a:cs typeface="+mj-cs"/>
              </a:rPr>
              <a:t>Business Support Directory</a:t>
            </a:r>
          </a:p>
          <a:p>
            <a:pPr>
              <a:lnSpc>
                <a:spcPct val="90000"/>
              </a:lnSpc>
              <a:spcBef>
                <a:spcPct val="0"/>
              </a:spcBef>
              <a:spcAft>
                <a:spcPts val="600"/>
              </a:spcAft>
            </a:pPr>
            <a:r>
              <a:rPr lang="en-US" sz="2800" b="1" kern="1200" dirty="0">
                <a:ln w="0"/>
                <a:effectLst>
                  <a:outerShdw blurRad="38100" dist="25400" dir="5400000" algn="ctr" rotWithShape="0">
                    <a:srgbClr val="6E747A">
                      <a:alpha val="43000"/>
                    </a:srgbClr>
                  </a:outerShdw>
                </a:effectLst>
                <a:latin typeface="+mj-lt"/>
                <a:ea typeface="+mj-ea"/>
                <a:cs typeface="+mj-cs"/>
              </a:rPr>
              <a:t>2024 Edition</a:t>
            </a:r>
          </a:p>
        </p:txBody>
      </p:sp>
      <p:pic>
        <p:nvPicPr>
          <p:cNvPr id="7" name="Picture 6" descr="A group of people working on a project&#10;&#10;Description automatically generated with low confidence">
            <a:extLst>
              <a:ext uri="{FF2B5EF4-FFF2-40B4-BE49-F238E27FC236}">
                <a16:creationId xmlns:a16="http://schemas.microsoft.com/office/drawing/2014/main" id="{923EADEC-7212-F3EA-4C1A-8AB290D1BDDE}"/>
              </a:ext>
            </a:extLst>
          </p:cNvPr>
          <p:cNvPicPr>
            <a:picLocks noChangeAspect="1"/>
          </p:cNvPicPr>
          <p:nvPr/>
        </p:nvPicPr>
        <p:blipFill rotWithShape="1">
          <a:blip r:embed="rId2">
            <a:extLst>
              <a:ext uri="{28A0092B-C50C-407E-A947-70E740481C1C}">
                <a14:useLocalDpi xmlns:a14="http://schemas.microsoft.com/office/drawing/2010/main" val="0"/>
              </a:ext>
            </a:extLst>
          </a:blip>
          <a:srcRect l="16144" r="8878" b="-1"/>
          <a:stretch/>
        </p:blipFill>
        <p:spPr>
          <a:xfrm>
            <a:off x="4406845" y="4"/>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5" name="Picture 4" descr="A picture containing graphical user interface&#10;&#10;Description automatically generated">
            <a:extLst>
              <a:ext uri="{FF2B5EF4-FFF2-40B4-BE49-F238E27FC236}">
                <a16:creationId xmlns:a16="http://schemas.microsoft.com/office/drawing/2014/main" id="{007BAB72-DA4F-90EA-CA4F-9BBBE68716AE}"/>
              </a:ext>
            </a:extLst>
          </p:cNvPr>
          <p:cNvPicPr>
            <a:picLocks noChangeAspect="1"/>
          </p:cNvPicPr>
          <p:nvPr/>
        </p:nvPicPr>
        <p:blipFill rotWithShape="1">
          <a:blip r:embed="rId3">
            <a:extLst>
              <a:ext uri="{28A0092B-C50C-407E-A947-70E740481C1C}">
                <a14:useLocalDpi xmlns:a14="http://schemas.microsoft.com/office/drawing/2010/main" val="0"/>
              </a:ext>
            </a:extLst>
          </a:blip>
          <a:srcRect l="4964" r="805" b="3"/>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9" name="Picture 8" descr="A picture containing text, person, indoor&#10;&#10;Description automatically generated">
            <a:extLst>
              <a:ext uri="{FF2B5EF4-FFF2-40B4-BE49-F238E27FC236}">
                <a16:creationId xmlns:a16="http://schemas.microsoft.com/office/drawing/2014/main" id="{E1215C2E-6CC8-C5E4-D9D1-656D1B2ECD13}"/>
              </a:ext>
            </a:extLst>
          </p:cNvPr>
          <p:cNvPicPr>
            <a:picLocks noChangeAspect="1"/>
          </p:cNvPicPr>
          <p:nvPr/>
        </p:nvPicPr>
        <p:blipFill rotWithShape="1">
          <a:blip r:embed="rId4">
            <a:extLst>
              <a:ext uri="{28A0092B-C50C-407E-A947-70E740481C1C}">
                <a14:useLocalDpi xmlns:a14="http://schemas.microsoft.com/office/drawing/2010/main" val="0"/>
              </a:ext>
            </a:extLst>
          </a:blip>
          <a:srcRect l="24594" r="20345" b="-1"/>
          <a:stretch/>
        </p:blipFill>
        <p:spPr>
          <a:xfrm>
            <a:off x="8653074" y="-3"/>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pic>
        <p:nvPicPr>
          <p:cNvPr id="13" name="Picture 12" descr="Logo&#10;&#10;Description automatically generated with low confidence">
            <a:extLst>
              <a:ext uri="{FF2B5EF4-FFF2-40B4-BE49-F238E27FC236}">
                <a16:creationId xmlns:a16="http://schemas.microsoft.com/office/drawing/2014/main" id="{E323A94B-5997-7171-E116-1F2142333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8220" y="5232869"/>
            <a:ext cx="2771851" cy="1387340"/>
          </a:xfrm>
          <a:prstGeom prst="rect">
            <a:avLst/>
          </a:prstGeom>
        </p:spPr>
      </p:pic>
    </p:spTree>
    <p:extLst>
      <p:ext uri="{BB962C8B-B14F-4D97-AF65-F5344CB8AC3E}">
        <p14:creationId xmlns:p14="http://schemas.microsoft.com/office/powerpoint/2010/main" val="155831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4AE8AC-2D24-10F2-8FE6-B811692D8918}"/>
              </a:ext>
            </a:extLst>
          </p:cNvPr>
          <p:cNvSpPr/>
          <p:nvPr/>
        </p:nvSpPr>
        <p:spPr>
          <a:xfrm>
            <a:off x="1327227" y="368054"/>
            <a:ext cx="8573874" cy="967728"/>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rPr>
              <a:t>Digital Skills &amp; IT Support</a:t>
            </a:r>
          </a:p>
        </p:txBody>
      </p:sp>
      <p:graphicFrame>
        <p:nvGraphicFramePr>
          <p:cNvPr id="4" name="Table 3">
            <a:extLst>
              <a:ext uri="{FF2B5EF4-FFF2-40B4-BE49-F238E27FC236}">
                <a16:creationId xmlns:a16="http://schemas.microsoft.com/office/drawing/2014/main" id="{DDDA4C7D-CA9E-0EBA-DFC0-0B5B9E883380}"/>
              </a:ext>
            </a:extLst>
          </p:cNvPr>
          <p:cNvGraphicFramePr>
            <a:graphicFrameLocks noGrp="1"/>
          </p:cNvGraphicFramePr>
          <p:nvPr>
            <p:extLst>
              <p:ext uri="{D42A27DB-BD31-4B8C-83A1-F6EECF244321}">
                <p14:modId xmlns:p14="http://schemas.microsoft.com/office/powerpoint/2010/main" val="3449531699"/>
              </p:ext>
            </p:extLst>
          </p:nvPr>
        </p:nvGraphicFramePr>
        <p:xfrm>
          <a:off x="302623" y="1103285"/>
          <a:ext cx="11016343" cy="5195661"/>
        </p:xfrm>
        <a:graphic>
          <a:graphicData uri="http://schemas.openxmlformats.org/drawingml/2006/table">
            <a:tbl>
              <a:tblPr firstRow="1" firstCol="1" bandRow="1"/>
              <a:tblGrid>
                <a:gridCol w="1767840">
                  <a:extLst>
                    <a:ext uri="{9D8B030D-6E8A-4147-A177-3AD203B41FA5}">
                      <a16:colId xmlns:a16="http://schemas.microsoft.com/office/drawing/2014/main" val="1971976062"/>
                    </a:ext>
                  </a:extLst>
                </a:gridCol>
                <a:gridCol w="3666309">
                  <a:extLst>
                    <a:ext uri="{9D8B030D-6E8A-4147-A177-3AD203B41FA5}">
                      <a16:colId xmlns:a16="http://schemas.microsoft.com/office/drawing/2014/main" val="221877728"/>
                    </a:ext>
                  </a:extLst>
                </a:gridCol>
                <a:gridCol w="1454331">
                  <a:extLst>
                    <a:ext uri="{9D8B030D-6E8A-4147-A177-3AD203B41FA5}">
                      <a16:colId xmlns:a16="http://schemas.microsoft.com/office/drawing/2014/main" val="3193542744"/>
                    </a:ext>
                  </a:extLst>
                </a:gridCol>
                <a:gridCol w="4127863">
                  <a:extLst>
                    <a:ext uri="{9D8B030D-6E8A-4147-A177-3AD203B41FA5}">
                      <a16:colId xmlns:a16="http://schemas.microsoft.com/office/drawing/2014/main" val="3374747841"/>
                    </a:ext>
                  </a:extLst>
                </a:gridCol>
              </a:tblGrid>
              <a:tr h="563743">
                <a:tc>
                  <a:txBody>
                    <a:bodyPr/>
                    <a:lstStyle/>
                    <a:p>
                      <a:pPr>
                        <a:lnSpc>
                          <a:spcPct val="105000"/>
                        </a:lnSpc>
                        <a:spcAft>
                          <a:spcPts val="0"/>
                        </a:spcAft>
                      </a:pPr>
                      <a:r>
                        <a:rPr lang="en-GB" sz="1000" b="1" dirty="0">
                          <a:effectLst/>
                          <a:latin typeface="+mn-lt"/>
                          <a:ea typeface="Calibri" panose="020F0502020204030204" pitchFamily="34" charset="0"/>
                          <a:cs typeface="Calibri" panose="020F0502020204030204" pitchFamily="34" charset="0"/>
                        </a:rPr>
                        <a:t>Name of programme</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b="1" dirty="0">
                          <a:effectLst/>
                          <a:latin typeface="+mn-lt"/>
                          <a:ea typeface="Calibri" panose="020F0502020204030204" pitchFamily="34" charset="0"/>
                          <a:cs typeface="Calibri" panose="020F0502020204030204" pitchFamily="34" charset="0"/>
                        </a:rPr>
                        <a:t>Details of the courses/support offered to businesses</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b="1" dirty="0">
                          <a:effectLst/>
                          <a:latin typeface="+mn-lt"/>
                          <a:ea typeface="Calibri" panose="020F0502020204030204" pitchFamily="34" charset="0"/>
                          <a:cs typeface="Calibri"/>
                        </a:rPr>
                        <a:t>Name of delivery organisation</a:t>
                      </a:r>
                      <a:endParaRPr lang="en-GB" sz="1000" dirty="0">
                        <a:effectLst/>
                        <a:latin typeface="+mn-lt"/>
                        <a:ea typeface="Calibri" panose="020F0502020204030204" pitchFamily="34" charset="0"/>
                        <a:cs typeface="Calibri"/>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b="1" dirty="0">
                          <a:effectLst/>
                          <a:latin typeface="+mn-lt"/>
                          <a:ea typeface="Calibri" panose="020F0502020204030204" pitchFamily="34" charset="0"/>
                          <a:cs typeface="Calibri" panose="020F0502020204030204" pitchFamily="34" charset="0"/>
                        </a:rPr>
                        <a:t>How to sign up </a:t>
                      </a:r>
                      <a:endParaRPr lang="en-GB" sz="1000" dirty="0">
                        <a:effectLst/>
                        <a:latin typeface="+mn-lt"/>
                        <a:ea typeface="Calibri" panose="020F0502020204030204" pitchFamily="34" charset="0"/>
                        <a:cs typeface="Times New Roman" panose="02020603050405020304" pitchFamily="18" charset="0"/>
                      </a:endParaRPr>
                    </a:p>
                    <a:p>
                      <a:pPr>
                        <a:lnSpc>
                          <a:spcPct val="105000"/>
                        </a:lnSpc>
                        <a:spcAft>
                          <a:spcPts val="0"/>
                        </a:spcAft>
                      </a:pPr>
                      <a:r>
                        <a:rPr lang="en-GB" sz="1000" b="1" dirty="0">
                          <a:effectLst/>
                          <a:latin typeface="+mn-lt"/>
                          <a:ea typeface="Calibri" panose="020F0502020204030204" pitchFamily="34" charset="0"/>
                          <a:cs typeface="Calibri" panose="020F0502020204030204" pitchFamily="34" charset="0"/>
                        </a:rPr>
                        <a:t>contact email &amp; telephone / any useful info on programme</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798462"/>
                  </a:ext>
                </a:extLst>
              </a:tr>
              <a:tr h="714880">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Digital marketing workshops</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Bef>
                          <a:spcPts val="600"/>
                        </a:spcBef>
                        <a:spcAft>
                          <a:spcPts val="600"/>
                        </a:spcAft>
                      </a:pPr>
                      <a:r>
                        <a:rPr lang="en-GB" sz="1000" dirty="0">
                          <a:effectLst/>
                          <a:latin typeface="+mn-lt"/>
                          <a:ea typeface="Calibri" panose="020F0502020204030204" pitchFamily="34" charset="0"/>
                          <a:cs typeface="Calibri" panose="020F0502020204030204" pitchFamily="34" charset="0"/>
                        </a:rPr>
                        <a:t>Free webinars and workshops held on regular basis in person &amp; online. From digital marketing, social media and how to generate more leads for your business</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dirty="0">
                          <a:effectLst/>
                          <a:latin typeface="+mn-lt"/>
                          <a:ea typeface="Calibri" panose="020F0502020204030204" pitchFamily="34" charset="0"/>
                          <a:cs typeface="Calibri"/>
                        </a:rPr>
                        <a:t>Barking Enterprise Centre</a:t>
                      </a: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u="sng" dirty="0">
                          <a:solidFill>
                            <a:srgbClr val="0563C1"/>
                          </a:solidFill>
                          <a:effectLst/>
                          <a:latin typeface="+mn-lt"/>
                          <a:ea typeface="Calibri" panose="020F0502020204030204" pitchFamily="34" charset="0"/>
                          <a:cs typeface="Calibri" panose="020F0502020204030204" pitchFamily="34" charset="0"/>
                          <a:hlinkClick r:id="rId2"/>
                        </a:rPr>
                        <a:t>reception@barkingenterprisecentre.co.uk</a:t>
                      </a: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020 8227 3030</a:t>
                      </a:r>
                      <a:endParaRPr lang="en-GB" sz="1000" dirty="0">
                        <a:effectLst/>
                        <a:latin typeface="+mn-lt"/>
                        <a:ea typeface="Calibri" panose="020F0502020204030204" pitchFamily="34" charset="0"/>
                        <a:cs typeface="Times New Roman" panose="02020603050405020304" pitchFamily="18" charset="0"/>
                      </a:endParaRPr>
                    </a:p>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020 8227 5037 </a:t>
                      </a:r>
                    </a:p>
                    <a:p>
                      <a:pPr>
                        <a:lnSpc>
                          <a:spcPct val="105000"/>
                        </a:lnSpc>
                        <a:spcAft>
                          <a:spcPts val="0"/>
                        </a:spcAft>
                      </a:pPr>
                      <a:r>
                        <a:rPr lang="en-GB" sz="1000" dirty="0">
                          <a:effectLst/>
                          <a:latin typeface="+mn-lt"/>
                          <a:cs typeface="Calibri" panose="020F0502020204030204" pitchFamily="34" charset="0"/>
                        </a:rPr>
                        <a:t> </a:t>
                      </a:r>
                      <a:endParaRPr lang="en-GB" sz="1000" dirty="0">
                        <a:effectLst/>
                        <a:latin typeface="+mn-lt"/>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161876"/>
                  </a:ext>
                </a:extLst>
              </a:tr>
              <a:tr h="706117">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e-Business Support Programme</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000" dirty="0">
                          <a:solidFill>
                            <a:schemeClr val="tx1"/>
                          </a:solidFill>
                          <a:effectLst/>
                          <a:latin typeface="+mn-lt"/>
                          <a:ea typeface="Calibri" panose="020F0502020204030204" pitchFamily="34" charset="0"/>
                          <a:cs typeface="Calibri" panose="020F0502020204030204" pitchFamily="34" charset="0"/>
                        </a:rPr>
                        <a:t>Free bespoke 121 digital and technical advice and support to SMEs in Barking &amp; Dagenham, Havering and Newham. </a:t>
                      </a:r>
                      <a:r>
                        <a:rPr lang="en-GB" sz="1000" b="0" i="0" dirty="0">
                          <a:solidFill>
                            <a:schemeClr val="tx1"/>
                          </a:solidFill>
                          <a:effectLst/>
                          <a:latin typeface="+mn-lt"/>
                        </a:rPr>
                        <a:t>Whether you are a complete novice wanting to learn how to use Microsoft Office more effectively or developing a stronger online presence, their business advisors and digital specialists are here to help you.</a:t>
                      </a: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Newham College of Further Education</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u="sng" dirty="0">
                          <a:solidFill>
                            <a:srgbClr val="0563C1"/>
                          </a:solidFill>
                          <a:effectLst/>
                          <a:latin typeface="+mn-lt"/>
                          <a:ea typeface="Calibri" panose="020F0502020204030204" pitchFamily="34" charset="0"/>
                          <a:cs typeface="Calibri" panose="020F0502020204030204" pitchFamily="34" charset="0"/>
                          <a:hlinkClick r:id="rId3"/>
                        </a:rPr>
                        <a:t>E-Business@newham.ac.uk</a:t>
                      </a:r>
                      <a:endParaRPr lang="en-GB" sz="1000" dirty="0">
                        <a:effectLst/>
                        <a:latin typeface="+mn-lt"/>
                        <a:ea typeface="Calibri" panose="020F0502020204030204" pitchFamily="34" charset="0"/>
                        <a:cs typeface="Times New Roman" panose="02020603050405020304" pitchFamily="18" charset="0"/>
                      </a:endParaRPr>
                    </a:p>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Tel: 020 8257 4204</a:t>
                      </a:r>
                    </a:p>
                    <a:p>
                      <a:pPr>
                        <a:lnSpc>
                          <a:spcPct val="105000"/>
                        </a:lnSpc>
                        <a:spcAft>
                          <a:spcPts val="0"/>
                        </a:spcAft>
                      </a:pPr>
                      <a:r>
                        <a:rPr lang="en-GB" sz="1000" dirty="0">
                          <a:effectLst/>
                          <a:latin typeface="+mn-lt"/>
                          <a:cs typeface="Calibri" panose="020F0502020204030204" pitchFamily="34" charset="0"/>
                        </a:rPr>
                        <a:t> </a:t>
                      </a:r>
                      <a:endParaRPr lang="en-GB" sz="1000" dirty="0">
                        <a:effectLst/>
                        <a:latin typeface="+mn-lt"/>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139881"/>
                  </a:ext>
                </a:extLst>
              </a:tr>
              <a:tr h="935181">
                <a:tc>
                  <a:txBody>
                    <a:bodyPr/>
                    <a:lstStyle/>
                    <a:p>
                      <a:r>
                        <a:rPr lang="en-GB" sz="1000" b="0" i="0" u="none" strike="noStrike" baseline="0" dirty="0">
                          <a:solidFill>
                            <a:srgbClr val="000000"/>
                          </a:solidFill>
                          <a:latin typeface="+mn-lt"/>
                        </a:rPr>
                        <a:t> Digital First Steps </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i="0" u="none" strike="noStrike" baseline="0" dirty="0">
                          <a:solidFill>
                            <a:srgbClr val="000000"/>
                          </a:solidFill>
                          <a:latin typeface="+mn-lt"/>
                        </a:rPr>
                        <a:t>The Digital First Steps </a:t>
                      </a:r>
                      <a:r>
                        <a:rPr lang="en-GB" sz="1000" b="0" i="0" u="none" strike="noStrike" baseline="0" dirty="0">
                          <a:solidFill>
                            <a:srgbClr val="000000"/>
                          </a:solidFill>
                          <a:latin typeface="+mn-lt"/>
                        </a:rPr>
                        <a:t>workshops are designed to introduce complete beginners to ICT and the digital world. Sessions are in person and FREE at college sites. </a:t>
                      </a:r>
                      <a:r>
                        <a:rPr lang="en-GB" sz="1000" dirty="0">
                          <a:effectLst/>
                          <a:latin typeface="+mn-lt"/>
                          <a:ea typeface="Calibri" panose="020F0502020204030204" pitchFamily="34" charset="0"/>
                          <a:cs typeface="Times New Roman"/>
                        </a:rPr>
                        <a:t>Bespoke options include training on Excel, Word, PowerPoint to using smart devices and more, either online or in person at the college.</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dirty="0">
                          <a:effectLst/>
                          <a:latin typeface="+mn-lt"/>
                          <a:ea typeface="Calibri" panose="020F0502020204030204" pitchFamily="34" charset="0"/>
                          <a:cs typeface="Times New Roman" panose="02020603050405020304" pitchFamily="18" charset="0"/>
                        </a:rPr>
                        <a:t>Adult College</a:t>
                      </a: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0208 270 4722 </a:t>
                      </a:r>
                      <a:r>
                        <a:rPr lang="en-GB" sz="1000" b="0" i="0" u="none" strike="noStrike" kern="1200" baseline="0" dirty="0">
                          <a:solidFill>
                            <a:schemeClr val="tx1"/>
                          </a:solidFill>
                          <a:latin typeface="+mn-lt"/>
                          <a:ea typeface="+mn-ea"/>
                          <a:cs typeface="+mn-cs"/>
                          <a:hlinkClick r:id="rId4"/>
                        </a:rPr>
                        <a:t>AdultCollegeEnquiries@lbbd.gov.uk</a:t>
                      </a:r>
                      <a:r>
                        <a:rPr lang="en-GB" sz="1000" b="0" i="0" u="none" strike="noStrike" kern="1200" baseline="0" dirty="0">
                          <a:solidFill>
                            <a:schemeClr val="tx1"/>
                          </a:solidFill>
                          <a:latin typeface="+mn-lt"/>
                          <a:ea typeface="+mn-ea"/>
                          <a:cs typeface="+mn-cs"/>
                        </a:rPr>
                        <a:t>  </a:t>
                      </a:r>
                      <a:endParaRPr lang="en-GB" sz="1000" dirty="0">
                        <a:effectLst/>
                        <a:latin typeface="+mn-lt"/>
                        <a:cs typeface="Times New Roman" panose="02020603050405020304" pitchFamily="18" charset="0"/>
                        <a:hlinkClick r:id="rId5"/>
                      </a:endParaRPr>
                    </a:p>
                    <a:p>
                      <a:pPr>
                        <a:lnSpc>
                          <a:spcPct val="105000"/>
                        </a:lnSpc>
                        <a:spcAft>
                          <a:spcPts val="0"/>
                        </a:spcAft>
                      </a:pPr>
                      <a:r>
                        <a:rPr lang="en-GB" sz="1000" dirty="0">
                          <a:effectLst/>
                          <a:latin typeface="+mn-lt"/>
                          <a:cs typeface="Times New Roman" panose="02020603050405020304" pitchFamily="18" charset="0"/>
                          <a:hlinkClick r:id="rId5"/>
                        </a:rPr>
                        <a:t>www.adultcollegeenrol.lbbd.gov.uk/product-category/it-and-digital-skills/</a:t>
                      </a:r>
                      <a:r>
                        <a:rPr lang="en-GB" sz="1000" dirty="0">
                          <a:effectLst/>
                          <a:latin typeface="+mn-lt"/>
                          <a:cs typeface="Times New Roman" panose="02020603050405020304" pitchFamily="18" charset="0"/>
                        </a:rPr>
                        <a:t> </a:t>
                      </a: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39294"/>
                  </a:ext>
                </a:extLst>
              </a:tr>
              <a:tr h="136621">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Cyber security courses</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Bef>
                          <a:spcPts val="600"/>
                        </a:spcBef>
                        <a:spcAft>
                          <a:spcPts val="600"/>
                        </a:spcAft>
                      </a:pPr>
                      <a:r>
                        <a:rPr lang="en-GB" sz="1000" dirty="0">
                          <a:effectLst/>
                          <a:latin typeface="+mn-lt"/>
                          <a:ea typeface="Calibri" panose="020F0502020204030204" pitchFamily="34" charset="0"/>
                          <a:cs typeface="Calibri" panose="020F0502020204030204" pitchFamily="34" charset="0"/>
                        </a:rPr>
                        <a:t>The Cyber Security BSc (Hons) course is designed to produce high quality graduates who can contribute effectively in one of the highest growing sectors in the UK and meets the needs of your business</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CU London</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u="sng" dirty="0">
                          <a:solidFill>
                            <a:srgbClr val="0563C1"/>
                          </a:solidFill>
                          <a:effectLst/>
                          <a:latin typeface="+mn-lt"/>
                          <a:ea typeface="Calibri" panose="020F0502020204030204" pitchFamily="34" charset="0"/>
                          <a:cs typeface="Calibri" panose="020F0502020204030204" pitchFamily="34" charset="0"/>
                          <a:hlinkClick r:id="rId6"/>
                        </a:rPr>
                        <a:t>www.coventry.ac.uk/cul/course-structure/hnc-hnd-degree/cyber-security/</a:t>
                      </a: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 </a:t>
                      </a:r>
                      <a:r>
                        <a:rPr lang="en-GB" sz="1000" dirty="0">
                          <a:solidFill>
                            <a:srgbClr val="222222"/>
                          </a:solidFill>
                          <a:effectLst/>
                          <a:latin typeface="+mn-lt"/>
                          <a:ea typeface="Calibri" panose="020F0502020204030204" pitchFamily="34" charset="0"/>
                          <a:cs typeface="Calibri" panose="020F0502020204030204" pitchFamily="34" charset="0"/>
                        </a:rPr>
                        <a:t>020 3873 0700 </a:t>
                      </a:r>
                    </a:p>
                    <a:p>
                      <a:pPr>
                        <a:lnSpc>
                          <a:spcPct val="105000"/>
                        </a:lnSpc>
                        <a:spcAft>
                          <a:spcPts val="0"/>
                        </a:spcAft>
                      </a:pPr>
                      <a:r>
                        <a:rPr lang="en-GB" sz="1000" dirty="0">
                          <a:effectLst/>
                          <a:latin typeface="+mn-lt"/>
                          <a:cs typeface="Calibri" panose="020F0502020204030204" pitchFamily="34" charset="0"/>
                        </a:rPr>
                        <a:t> </a:t>
                      </a:r>
                      <a:endParaRPr lang="en-GB" sz="1000" dirty="0">
                        <a:effectLst/>
                        <a:latin typeface="+mn-lt"/>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699713"/>
                  </a:ext>
                </a:extLst>
              </a:tr>
              <a:tr h="614840">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Cloud computing courses</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800"/>
                        </a:spcAft>
                      </a:pPr>
                      <a:r>
                        <a:rPr lang="en-GB" sz="1000" b="0" dirty="0">
                          <a:effectLst/>
                          <a:latin typeface="+mn-lt"/>
                          <a:ea typeface="Calibri" panose="020F0502020204030204" pitchFamily="34" charset="0"/>
                          <a:cs typeface="Calibri" panose="020F0502020204030204" pitchFamily="34" charset="0"/>
                        </a:rPr>
                        <a:t>The Cloud Computing BSc (Hons) is a model for enabling on-demand access to a pool of computing resources, e.g. networks, servers, storage, applications, and services, that can be rapidly provisioned with minimal management effort or service provider interaction</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CU London</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dirty="0">
                          <a:effectLst/>
                          <a:latin typeface="+mn-lt"/>
                          <a:ea typeface="Calibri" panose="020F0502020204030204" pitchFamily="34" charset="0"/>
                          <a:cs typeface="Times New Roman" panose="02020603050405020304" pitchFamily="18" charset="0"/>
                          <a:hlinkClick r:id="rId7"/>
                        </a:rPr>
                        <a:t>www.coventry.ac.uk/cul/course-structure/hnc-hnd-degree/cloud-computing-bsc-hon</a:t>
                      </a:r>
                      <a:r>
                        <a:rPr lang="en-GB" sz="1000" dirty="0">
                          <a:effectLst/>
                          <a:latin typeface="+mn-lt"/>
                          <a:ea typeface="Calibri" panose="020F0502020204030204" pitchFamily="34" charset="0"/>
                          <a:cs typeface="Times New Roman" panose="02020603050405020304" pitchFamily="18" charset="0"/>
                        </a:rPr>
                        <a:t> </a:t>
                      </a: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5000"/>
                        </a:lnSpc>
                        <a:spcAft>
                          <a:spcPts val="0"/>
                        </a:spcAft>
                      </a:pPr>
                      <a:r>
                        <a:rPr lang="en-GB" sz="1000" dirty="0">
                          <a:solidFill>
                            <a:srgbClr val="222222"/>
                          </a:solidFill>
                          <a:effectLst/>
                          <a:latin typeface="+mn-lt"/>
                          <a:ea typeface="Calibri" panose="020F0502020204030204" pitchFamily="34" charset="0"/>
                          <a:cs typeface="Calibri" panose="020F0502020204030204" pitchFamily="34" charset="0"/>
                        </a:rPr>
                        <a:t>020 3873 0700 </a:t>
                      </a: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322483"/>
                  </a:ext>
                </a:extLst>
              </a:tr>
              <a:tr h="952651">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Computer Programming</a:t>
                      </a:r>
                      <a:endParaRPr lang="en-GB" sz="1000" dirty="0">
                        <a:effectLst/>
                        <a:latin typeface="+mn-lt"/>
                        <a:ea typeface="Calibri" panose="020F0502020204030204" pitchFamily="34" charset="0"/>
                        <a:cs typeface="Times New Roman" panose="02020603050405020304" pitchFamily="18" charset="0"/>
                      </a:endParaRPr>
                    </a:p>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Cyber Security</a:t>
                      </a:r>
                      <a:endParaRPr lang="en-GB" sz="1000" dirty="0">
                        <a:effectLst/>
                        <a:latin typeface="+mn-lt"/>
                        <a:ea typeface="Calibri" panose="020F0502020204030204" pitchFamily="34" charset="0"/>
                        <a:cs typeface="Times New Roman" panose="02020603050405020304" pitchFamily="18" charset="0"/>
                      </a:endParaRPr>
                    </a:p>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Data technician</a:t>
                      </a:r>
                      <a:endParaRPr lang="en-GB" sz="1000" dirty="0">
                        <a:effectLst/>
                        <a:latin typeface="+mn-lt"/>
                        <a:ea typeface="Calibri" panose="020F0502020204030204" pitchFamily="34" charset="0"/>
                        <a:cs typeface="Times New Roman" panose="02020603050405020304" pitchFamily="18" charset="0"/>
                      </a:endParaRPr>
                    </a:p>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Smart Home Technician and more</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Bef>
                          <a:spcPts val="600"/>
                        </a:spcBef>
                        <a:spcAft>
                          <a:spcPts val="600"/>
                        </a:spcAft>
                      </a:pPr>
                      <a:r>
                        <a:rPr lang="en-GB" sz="1000" dirty="0">
                          <a:effectLst/>
                          <a:latin typeface="+mn-lt"/>
                          <a:ea typeface="Calibri" panose="020F0502020204030204" pitchFamily="34" charset="0"/>
                          <a:cs typeface="Calibri" panose="020F0502020204030204" pitchFamily="34" charset="0"/>
                        </a:rPr>
                        <a:t>A full range of entry level courses that support individual needs but also bespoke to the needs of a business.</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Barking and Dagenham College</a:t>
                      </a:r>
                      <a:endParaRPr lang="en-GB" sz="1000" dirty="0">
                        <a:effectLst/>
                        <a:latin typeface="+mn-lt"/>
                        <a:ea typeface="Calibri" panose="020F0502020204030204" pitchFamily="34" charset="0"/>
                        <a:cs typeface="Times New Roman" panose="02020603050405020304" pitchFamily="18" charset="0"/>
                      </a:endParaRPr>
                    </a:p>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Rush Green Campus</a:t>
                      </a:r>
                      <a:endParaRPr lang="en-GB" sz="1000" dirty="0">
                        <a:effectLst/>
                        <a:latin typeface="+mn-lt"/>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u="sng" dirty="0">
                          <a:solidFill>
                            <a:srgbClr val="0563C1"/>
                          </a:solidFill>
                          <a:effectLst/>
                          <a:latin typeface="+mn-lt"/>
                          <a:ea typeface="Calibri" panose="020F0502020204030204" pitchFamily="34" charset="0"/>
                          <a:cs typeface="Calibri" panose="020F0502020204030204" pitchFamily="34" charset="0"/>
                          <a:hlinkClick r:id="rId8"/>
                        </a:rPr>
                        <a:t>www.barkingdagenhamcollege.ac.uk/find/courses</a:t>
                      </a: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5000"/>
                        </a:lnSpc>
                        <a:spcAft>
                          <a:spcPts val="0"/>
                        </a:spcAft>
                      </a:pPr>
                      <a:r>
                        <a:rPr lang="en-GB" sz="1000" b="1" dirty="0">
                          <a:effectLst/>
                          <a:latin typeface="+mn-lt"/>
                          <a:ea typeface="Calibri" panose="020F0502020204030204" pitchFamily="34" charset="0"/>
                          <a:cs typeface="Calibri" panose="020F0502020204030204" pitchFamily="34" charset="0"/>
                        </a:rPr>
                        <a:t> </a:t>
                      </a:r>
                      <a:r>
                        <a:rPr lang="en-GB" sz="1000" dirty="0">
                          <a:effectLst/>
                          <a:latin typeface="+mn-lt"/>
                          <a:ea typeface="Calibri" panose="020F0502020204030204" pitchFamily="34" charset="0"/>
                          <a:cs typeface="Calibri" panose="020F0502020204030204" pitchFamily="34" charset="0"/>
                        </a:rPr>
                        <a:t>020 8090 3020</a:t>
                      </a:r>
                    </a:p>
                    <a:p>
                      <a:pPr>
                        <a:lnSpc>
                          <a:spcPct val="105000"/>
                        </a:lnSpc>
                        <a:spcAft>
                          <a:spcPts val="0"/>
                        </a:spcAft>
                      </a:pPr>
                      <a:r>
                        <a:rPr lang="en-GB" sz="1000" dirty="0">
                          <a:effectLst/>
                          <a:latin typeface="+mn-lt"/>
                          <a:cs typeface="Calibri" panose="020F0502020204030204" pitchFamily="34" charset="0"/>
                        </a:rPr>
                        <a:t> </a:t>
                      </a:r>
                      <a:endParaRPr lang="en-GB" sz="1000" dirty="0">
                        <a:effectLst/>
                        <a:latin typeface="+mn-lt"/>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104639"/>
                  </a:ext>
                </a:extLst>
              </a:tr>
            </a:tbl>
          </a:graphicData>
        </a:graphic>
      </p:graphicFrame>
      <p:pic>
        <p:nvPicPr>
          <p:cNvPr id="5" name="Picture 4" descr="Logo&#10;&#10;Description automatically generated with low confidence">
            <a:extLst>
              <a:ext uri="{FF2B5EF4-FFF2-40B4-BE49-F238E27FC236}">
                <a16:creationId xmlns:a16="http://schemas.microsoft.com/office/drawing/2014/main" id="{9800EFCC-4F61-4254-2CC4-0FD4B6F9EEC8}"/>
              </a:ext>
            </a:extLst>
          </p:cNvPr>
          <p:cNvPicPr>
            <a:picLocks noChangeAspect="1"/>
          </p:cNvPicPr>
          <p:nvPr/>
        </p:nvPicPr>
        <p:blipFill>
          <a:blip r:embed="rId9">
            <a:alphaModFix amt="35000"/>
            <a:extLst>
              <a:ext uri="{28A0092B-C50C-407E-A947-70E740481C1C}">
                <a14:useLocalDpi xmlns:a14="http://schemas.microsoft.com/office/drawing/2010/main" val="0"/>
              </a:ext>
            </a:extLst>
          </a:blip>
          <a:stretch>
            <a:fillRect/>
          </a:stretch>
        </p:blipFill>
        <p:spPr>
          <a:xfrm>
            <a:off x="9756482" y="5543745"/>
            <a:ext cx="2378315" cy="1189158"/>
          </a:xfrm>
          <a:prstGeom prst="rect">
            <a:avLst/>
          </a:prstGeom>
        </p:spPr>
      </p:pic>
    </p:spTree>
    <p:extLst>
      <p:ext uri="{BB962C8B-B14F-4D97-AF65-F5344CB8AC3E}">
        <p14:creationId xmlns:p14="http://schemas.microsoft.com/office/powerpoint/2010/main" val="346013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writing on a piece of paper&#10;&#10;Description automatically generated with medium confidence">
            <a:extLst>
              <a:ext uri="{FF2B5EF4-FFF2-40B4-BE49-F238E27FC236}">
                <a16:creationId xmlns:a16="http://schemas.microsoft.com/office/drawing/2014/main" id="{FE6EA464-8CF8-E211-DED7-180C38969BCD}"/>
              </a:ext>
            </a:extLst>
          </p:cNvPr>
          <p:cNvPicPr>
            <a:picLocks noChangeAspect="1"/>
          </p:cNvPicPr>
          <p:nvPr/>
        </p:nvPicPr>
        <p:blipFill rotWithShape="1">
          <a:blip r:embed="rId2">
            <a:extLst>
              <a:ext uri="{28A0092B-C50C-407E-A947-70E740481C1C}">
                <a14:useLocalDpi xmlns:a14="http://schemas.microsoft.com/office/drawing/2010/main" val="0"/>
              </a:ext>
            </a:extLst>
          </a:blip>
          <a:srcRect t="12181" r="-1" b="-1"/>
          <a:stretch/>
        </p:blipFill>
        <p:spPr>
          <a:xfrm>
            <a:off x="5419264" y="3265080"/>
            <a:ext cx="6129269" cy="3592925"/>
          </a:xfrm>
          <a:prstGeom prst="rect">
            <a:avLst/>
          </a:prstGeom>
        </p:spPr>
      </p:pic>
      <p:pic>
        <p:nvPicPr>
          <p:cNvPr id="5" name="Picture 4" descr="A close-up of hands shaking&#10;&#10;Description automatically generated with medium confidence">
            <a:extLst>
              <a:ext uri="{FF2B5EF4-FFF2-40B4-BE49-F238E27FC236}">
                <a16:creationId xmlns:a16="http://schemas.microsoft.com/office/drawing/2014/main" id="{06699D16-D65D-8509-1DF3-6B317DD73E87}"/>
              </a:ext>
            </a:extLst>
          </p:cNvPr>
          <p:cNvPicPr>
            <a:picLocks noChangeAspect="1"/>
          </p:cNvPicPr>
          <p:nvPr/>
        </p:nvPicPr>
        <p:blipFill rotWithShape="1">
          <a:blip r:embed="rId3">
            <a:extLst>
              <a:ext uri="{28A0092B-C50C-407E-A947-70E740481C1C}">
                <a14:useLocalDpi xmlns:a14="http://schemas.microsoft.com/office/drawing/2010/main" val="0"/>
              </a:ext>
            </a:extLst>
          </a:blip>
          <a:srcRect r="1" b="2725"/>
          <a:stretch/>
        </p:blipFill>
        <p:spPr>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33" name="Rectangle 11">
            <a:extLst>
              <a:ext uri="{FF2B5EF4-FFF2-40B4-BE49-F238E27FC236}">
                <a16:creationId xmlns:a16="http://schemas.microsoft.com/office/drawing/2014/main" id="{E97C36FC-DEAA-4DCA-B0AB-7F9357FA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045" y="643467"/>
            <a:ext cx="4661488" cy="24607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3">
            <a:extLst>
              <a:ext uri="{FF2B5EF4-FFF2-40B4-BE49-F238E27FC236}">
                <a16:creationId xmlns:a16="http://schemas.microsoft.com/office/drawing/2014/main" id="{278C38CD-A630-49FF-8417-6792A2B13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94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4AE8AC-2D24-10F2-8FE6-B811692D8918}"/>
              </a:ext>
            </a:extLst>
          </p:cNvPr>
          <p:cNvSpPr/>
          <p:nvPr/>
        </p:nvSpPr>
        <p:spPr>
          <a:xfrm>
            <a:off x="1327227" y="585768"/>
            <a:ext cx="8573874" cy="967728"/>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rPr>
              <a:t>Recruitment Support</a:t>
            </a:r>
          </a:p>
        </p:txBody>
      </p:sp>
      <p:pic>
        <p:nvPicPr>
          <p:cNvPr id="5" name="Picture 4" descr="Logo&#10;&#10;Description automatically generated with low confidence">
            <a:extLst>
              <a:ext uri="{FF2B5EF4-FFF2-40B4-BE49-F238E27FC236}">
                <a16:creationId xmlns:a16="http://schemas.microsoft.com/office/drawing/2014/main" id="{9800EFCC-4F61-4254-2CC4-0FD4B6F9EEC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756482" y="5543745"/>
            <a:ext cx="2378315" cy="1189158"/>
          </a:xfrm>
          <a:prstGeom prst="rect">
            <a:avLst/>
          </a:prstGeom>
        </p:spPr>
      </p:pic>
      <p:graphicFrame>
        <p:nvGraphicFramePr>
          <p:cNvPr id="2" name="Table 1">
            <a:extLst>
              <a:ext uri="{FF2B5EF4-FFF2-40B4-BE49-F238E27FC236}">
                <a16:creationId xmlns:a16="http://schemas.microsoft.com/office/drawing/2014/main" id="{1E7C5F93-4C65-E5C5-7E9B-1D40519860EC}"/>
              </a:ext>
            </a:extLst>
          </p:cNvPr>
          <p:cNvGraphicFramePr>
            <a:graphicFrameLocks noGrp="1"/>
          </p:cNvGraphicFramePr>
          <p:nvPr>
            <p:extLst>
              <p:ext uri="{D42A27DB-BD31-4B8C-83A1-F6EECF244321}">
                <p14:modId xmlns:p14="http://schemas.microsoft.com/office/powerpoint/2010/main" val="1569646506"/>
              </p:ext>
            </p:extLst>
          </p:nvPr>
        </p:nvGraphicFramePr>
        <p:xfrm>
          <a:off x="613953" y="1553310"/>
          <a:ext cx="10685416" cy="3656674"/>
        </p:xfrm>
        <a:graphic>
          <a:graphicData uri="http://schemas.openxmlformats.org/drawingml/2006/table">
            <a:tbl>
              <a:tblPr firstRow="1" firstCol="1" bandRow="1"/>
              <a:tblGrid>
                <a:gridCol w="2671354">
                  <a:extLst>
                    <a:ext uri="{9D8B030D-6E8A-4147-A177-3AD203B41FA5}">
                      <a16:colId xmlns:a16="http://schemas.microsoft.com/office/drawing/2014/main" val="2120780252"/>
                    </a:ext>
                  </a:extLst>
                </a:gridCol>
                <a:gridCol w="4356464">
                  <a:extLst>
                    <a:ext uri="{9D8B030D-6E8A-4147-A177-3AD203B41FA5}">
                      <a16:colId xmlns:a16="http://schemas.microsoft.com/office/drawing/2014/main" val="3259379845"/>
                    </a:ext>
                  </a:extLst>
                </a:gridCol>
                <a:gridCol w="3657598">
                  <a:extLst>
                    <a:ext uri="{9D8B030D-6E8A-4147-A177-3AD203B41FA5}">
                      <a16:colId xmlns:a16="http://schemas.microsoft.com/office/drawing/2014/main" val="1184208089"/>
                    </a:ext>
                  </a:extLst>
                </a:gridCol>
              </a:tblGrid>
              <a:tr h="618677">
                <a:tc>
                  <a:txBody>
                    <a:bodyPr/>
                    <a:lstStyle/>
                    <a:p>
                      <a:pPr>
                        <a:lnSpc>
                          <a:spcPct val="105000"/>
                        </a:lnSpc>
                        <a:spcAft>
                          <a:spcPts val="0"/>
                        </a:spcAft>
                      </a:pPr>
                      <a:r>
                        <a:rPr lang="en-GB" sz="1100" b="1" dirty="0"/>
                        <a:t>Name of delivery organisation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100" b="1" dirty="0"/>
                        <a:t>Details of the support offered to businesses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100" b="1" dirty="0"/>
                        <a:t>How to sign up contact email &amp; telephone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797754"/>
                  </a:ext>
                </a:extLst>
              </a:tr>
              <a:tr h="952499">
                <a:tc>
                  <a:txBody>
                    <a:bodyPr/>
                    <a:lstStyle/>
                    <a:p>
                      <a:pPr>
                        <a:lnSpc>
                          <a:spcPct val="105000"/>
                        </a:lnSpc>
                        <a:spcAft>
                          <a:spcPts val="800"/>
                        </a:spcAft>
                      </a:pPr>
                      <a:r>
                        <a:rPr lang="en-GB" sz="1100" b="1" dirty="0"/>
                        <a:t>B&amp;D Works</a:t>
                      </a:r>
                      <a:r>
                        <a:rPr lang="en-GB" sz="1100" dirty="0"/>
                        <a:t> (previously the Job Shop)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800"/>
                        </a:spcAft>
                      </a:pPr>
                      <a:r>
                        <a:rPr lang="en-GB" sz="1100" dirty="0"/>
                        <a:t>Free recruitment service run by Barking and Dagenham Council's job brokerage services to help employers access local talent, including support with job descriptions, advertising, recruitment events, filtering and preparing prepare candidates. Includes specialist teams in construction.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800"/>
                        </a:spcAft>
                      </a:pPr>
                      <a:r>
                        <a:rPr lang="en-GB" sz="1100" dirty="0"/>
                        <a:t>Employer Engagement Team </a:t>
                      </a:r>
                      <a:endParaRPr lang="en-GB" sz="1100" dirty="0">
                        <a:hlinkClick r:id="rId3"/>
                      </a:endParaRPr>
                    </a:p>
                    <a:p>
                      <a:pPr>
                        <a:lnSpc>
                          <a:spcPct val="105000"/>
                        </a:lnSpc>
                        <a:spcAft>
                          <a:spcPts val="800"/>
                        </a:spcAft>
                      </a:pPr>
                      <a:r>
                        <a:rPr lang="en-GB" sz="1100" dirty="0">
                          <a:hlinkClick r:id="rId3"/>
                        </a:rPr>
                        <a:t>vacancies@lbbd.gov.uk</a:t>
                      </a:r>
                      <a:r>
                        <a:rPr lang="en-GB" sz="1100" dirty="0"/>
                        <a:t> </a:t>
                      </a:r>
                    </a:p>
                    <a:p>
                      <a:pPr>
                        <a:lnSpc>
                          <a:spcPct val="105000"/>
                        </a:lnSpc>
                        <a:spcAft>
                          <a:spcPts val="800"/>
                        </a:spcAft>
                      </a:pPr>
                      <a:r>
                        <a:rPr lang="en-GB" sz="1100" dirty="0"/>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030602"/>
                  </a:ext>
                </a:extLst>
              </a:tr>
              <a:tr h="743108">
                <a:tc>
                  <a:txBody>
                    <a:bodyPr/>
                    <a:lstStyle/>
                    <a:p>
                      <a:pPr>
                        <a:lnSpc>
                          <a:spcPct val="105000"/>
                        </a:lnSpc>
                        <a:spcAft>
                          <a:spcPts val="800"/>
                        </a:spcAft>
                      </a:pPr>
                      <a:r>
                        <a:rPr lang="en-GB" sz="1100" dirty="0"/>
                        <a:t>Barking and Dagenham College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dirty="0"/>
                    </a:p>
                    <a:p>
                      <a:pPr lvl="0">
                        <a:buNone/>
                      </a:pPr>
                      <a:r>
                        <a:rPr lang="en-GB" sz="1100" dirty="0"/>
                        <a:t>Support to secure trainees, apprentices and industry placements. The team can support you from advertising the vacancy to running recruitment days. </a:t>
                      </a:r>
                    </a:p>
                    <a:p>
                      <a:endParaRPr lang="en-GB" sz="1100" dirty="0"/>
                    </a:p>
                    <a:p>
                      <a:r>
                        <a:rPr lang="en-GB" sz="1100" dirty="0"/>
                        <a:t>As long as you are planning to use BDC as your training provider, recruitment service is completely free to you and the candidate. </a:t>
                      </a:r>
                    </a:p>
                    <a:p>
                      <a:pPr>
                        <a:lnSpc>
                          <a:spcPct val="105000"/>
                        </a:lnSpc>
                        <a:spcAft>
                          <a:spcPts val="800"/>
                        </a:spcAft>
                      </a:pPr>
                      <a:endParaRPr lang="en-GB" sz="11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1100" dirty="0"/>
                        <a:t>Business Engagement Team </a:t>
                      </a:r>
                    </a:p>
                    <a:p>
                      <a:pPr marL="0" marR="0" lvl="0" indent="0" algn="l" defTabSz="914400" rtl="0" eaLnBrk="1" fontAlgn="auto" latinLnBrk="0" hangingPunct="1">
                        <a:lnSpc>
                          <a:spcPct val="105000"/>
                        </a:lnSpc>
                        <a:spcBef>
                          <a:spcPts val="0"/>
                        </a:spcBef>
                        <a:spcAft>
                          <a:spcPts val="800"/>
                        </a:spcAft>
                        <a:buClrTx/>
                        <a:buSzTx/>
                        <a:buFontTx/>
                        <a:buNone/>
                        <a:tabLst/>
                        <a:defRPr/>
                      </a:pPr>
                      <a:r>
                        <a:rPr lang="en-GB" sz="1100" dirty="0"/>
                        <a:t>0207 3667 0333 </a:t>
                      </a:r>
                      <a:r>
                        <a:rPr lang="en-GB" sz="1100" dirty="0">
                          <a:hlinkClick r:id="rId4"/>
                        </a:rPr>
                        <a:t>employer.services@bdc.ac.uk</a:t>
                      </a:r>
                      <a:r>
                        <a:rPr lang="en-GB" sz="1100" dirty="0"/>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530819"/>
                  </a:ext>
                </a:extLst>
              </a:tr>
              <a:tr h="743108">
                <a:tc>
                  <a:txBody>
                    <a:bodyPr/>
                    <a:lstStyle/>
                    <a:p>
                      <a:pPr>
                        <a:lnSpc>
                          <a:spcPct val="105000"/>
                        </a:lnSpc>
                        <a:spcAft>
                          <a:spcPts val="800"/>
                        </a:spcAft>
                      </a:pPr>
                      <a:r>
                        <a:rPr lang="en-GB" sz="1100" dirty="0"/>
                        <a:t>CU London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lang="en-GB" sz="1100" b="1" dirty="0"/>
                    </a:p>
                    <a:p>
                      <a:pPr algn="l"/>
                      <a:r>
                        <a:rPr lang="en-GB" sz="1100" dirty="0"/>
                        <a:t>Promote your vacancies with talented students and graduates directly, at no cost by registering with the </a:t>
                      </a:r>
                      <a:r>
                        <a:rPr lang="en-GB" sz="1100" dirty="0">
                          <a:hlinkClick r:id="rId5">
                            <a:extLst>
                              <a:ext uri="{A12FA001-AC4F-418D-AE19-62706E023703}">
                                <ahyp:hlinkClr xmlns:ahyp="http://schemas.microsoft.com/office/drawing/2018/hyperlinkcolor" val="tx"/>
                              </a:ext>
                            </a:extLst>
                          </a:hlinkClick>
                        </a:rPr>
                        <a:t>Handshake</a:t>
                      </a:r>
                      <a:r>
                        <a:rPr lang="en-GB" sz="1100" dirty="0"/>
                        <a:t> online platform.</a:t>
                      </a:r>
                    </a:p>
                    <a:p>
                      <a:pPr>
                        <a:lnSpc>
                          <a:spcPct val="105000"/>
                        </a:lnSpc>
                        <a:spcAft>
                          <a:spcPts val="800"/>
                        </a:spcAft>
                      </a:pPr>
                      <a:endParaRPr lang="en-GB" sz="11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1100" dirty="0"/>
                        <a:t>02477 659 678</a:t>
                      </a:r>
                      <a:endParaRPr lang="en-GB" sz="1100" dirty="0">
                        <a:hlinkClick r:id="rId6"/>
                      </a:endParaRPr>
                    </a:p>
                    <a:p>
                      <a:pPr marL="0" marR="0" lvl="0" indent="0" algn="l" defTabSz="914400" rtl="0" eaLnBrk="1" fontAlgn="auto" latinLnBrk="0" hangingPunct="1">
                        <a:lnSpc>
                          <a:spcPct val="105000"/>
                        </a:lnSpc>
                        <a:spcBef>
                          <a:spcPts val="0"/>
                        </a:spcBef>
                        <a:spcAft>
                          <a:spcPts val="800"/>
                        </a:spcAft>
                        <a:buClrTx/>
                        <a:buSzTx/>
                        <a:buFontTx/>
                        <a:buNone/>
                        <a:tabLst/>
                        <a:defRPr/>
                      </a:pPr>
                      <a:r>
                        <a:rPr lang="en-GB" sz="1100" dirty="0">
                          <a:hlinkClick r:id="rId6"/>
                        </a:rPr>
                        <a:t>talentteam@coventry.ac.uk</a:t>
                      </a:r>
                      <a:endParaRPr lang="en-GB" sz="11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567433"/>
                  </a:ext>
                </a:extLst>
              </a:tr>
            </a:tbl>
          </a:graphicData>
        </a:graphic>
      </p:graphicFrame>
    </p:spTree>
    <p:extLst>
      <p:ext uri="{BB962C8B-B14F-4D97-AF65-F5344CB8AC3E}">
        <p14:creationId xmlns:p14="http://schemas.microsoft.com/office/powerpoint/2010/main" val="67689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EF6DC116-A0F9-546D-239D-70DB80434830}"/>
              </a:ext>
            </a:extLst>
          </p:cNvPr>
          <p:cNvPicPr>
            <a:picLocks noChangeAspect="1"/>
          </p:cNvPicPr>
          <p:nvPr/>
        </p:nvPicPr>
        <p:blipFill rotWithShape="1">
          <a:blip r:embed="rId2">
            <a:extLst>
              <a:ext uri="{28A0092B-C50C-407E-A947-70E740481C1C}">
                <a14:useLocalDpi xmlns:a14="http://schemas.microsoft.com/office/drawing/2010/main" val="0"/>
              </a:ext>
            </a:extLst>
          </a:blip>
          <a:srcRect l="17430" r="18203" b="-2"/>
          <a:stretch/>
        </p:blipFill>
        <p:spPr>
          <a:xfrm>
            <a:off x="643467" y="643467"/>
            <a:ext cx="5372099" cy="5571066"/>
          </a:xfrm>
          <a:prstGeom prst="rect">
            <a:avLst/>
          </a:prstGeom>
        </p:spPr>
      </p:pic>
      <p:pic>
        <p:nvPicPr>
          <p:cNvPr id="7" name="Picture 6" descr="A picture containing person, person, suit, hand&#10;&#10;Description automatically generated">
            <a:extLst>
              <a:ext uri="{FF2B5EF4-FFF2-40B4-BE49-F238E27FC236}">
                <a16:creationId xmlns:a16="http://schemas.microsoft.com/office/drawing/2014/main" id="{AB025683-BB82-311C-7885-F3A4F8F67596}"/>
              </a:ext>
            </a:extLst>
          </p:cNvPr>
          <p:cNvPicPr>
            <a:picLocks noChangeAspect="1"/>
          </p:cNvPicPr>
          <p:nvPr/>
        </p:nvPicPr>
        <p:blipFill rotWithShape="1">
          <a:blip r:embed="rId3">
            <a:extLst>
              <a:ext uri="{28A0092B-C50C-407E-A947-70E740481C1C}">
                <a14:useLocalDpi xmlns:a14="http://schemas.microsoft.com/office/drawing/2010/main" val="0"/>
              </a:ext>
            </a:extLst>
          </a:blip>
          <a:srcRect l="9653" r="26463" b="1"/>
          <a:stretch/>
        </p:blipFill>
        <p:spPr>
          <a:xfrm>
            <a:off x="6176432" y="643467"/>
            <a:ext cx="5372100" cy="5571066"/>
          </a:xfrm>
          <a:prstGeom prst="rect">
            <a:avLst/>
          </a:prstGeom>
        </p:spPr>
      </p:pic>
    </p:spTree>
    <p:extLst>
      <p:ext uri="{BB962C8B-B14F-4D97-AF65-F5344CB8AC3E}">
        <p14:creationId xmlns:p14="http://schemas.microsoft.com/office/powerpoint/2010/main" val="102474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4AE8AC-2D24-10F2-8FE6-B811692D8918}"/>
              </a:ext>
            </a:extLst>
          </p:cNvPr>
          <p:cNvSpPr/>
          <p:nvPr/>
        </p:nvSpPr>
        <p:spPr>
          <a:xfrm>
            <a:off x="1327227" y="507561"/>
            <a:ext cx="8573874" cy="967728"/>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rPr>
              <a:t>Key council contacts</a:t>
            </a:r>
          </a:p>
        </p:txBody>
      </p:sp>
      <p:pic>
        <p:nvPicPr>
          <p:cNvPr id="5" name="Picture 4" descr="Logo&#10;&#10;Description automatically generated with low confidence">
            <a:extLst>
              <a:ext uri="{FF2B5EF4-FFF2-40B4-BE49-F238E27FC236}">
                <a16:creationId xmlns:a16="http://schemas.microsoft.com/office/drawing/2014/main" id="{9800EFCC-4F61-4254-2CC4-0FD4B6F9EEC8}"/>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9756482" y="5543745"/>
            <a:ext cx="2378315" cy="1189158"/>
          </a:xfrm>
          <a:prstGeom prst="rect">
            <a:avLst/>
          </a:prstGeom>
        </p:spPr>
      </p:pic>
      <p:graphicFrame>
        <p:nvGraphicFramePr>
          <p:cNvPr id="4" name="Table 3">
            <a:extLst>
              <a:ext uri="{FF2B5EF4-FFF2-40B4-BE49-F238E27FC236}">
                <a16:creationId xmlns:a16="http://schemas.microsoft.com/office/drawing/2014/main" id="{2F2865C3-6E72-9532-1859-B0ED422E009E}"/>
              </a:ext>
            </a:extLst>
          </p:cNvPr>
          <p:cNvGraphicFramePr>
            <a:graphicFrameLocks noGrp="1"/>
          </p:cNvGraphicFramePr>
          <p:nvPr>
            <p:extLst>
              <p:ext uri="{D42A27DB-BD31-4B8C-83A1-F6EECF244321}">
                <p14:modId xmlns:p14="http://schemas.microsoft.com/office/powerpoint/2010/main" val="1073457971"/>
              </p:ext>
            </p:extLst>
          </p:nvPr>
        </p:nvGraphicFramePr>
        <p:xfrm>
          <a:off x="465552" y="1214623"/>
          <a:ext cx="11012573" cy="4941267"/>
        </p:xfrm>
        <a:graphic>
          <a:graphicData uri="http://schemas.openxmlformats.org/drawingml/2006/table">
            <a:tbl>
              <a:tblPr firstRow="1" firstCol="1" bandRow="1"/>
              <a:tblGrid>
                <a:gridCol w="1931192">
                  <a:extLst>
                    <a:ext uri="{9D8B030D-6E8A-4147-A177-3AD203B41FA5}">
                      <a16:colId xmlns:a16="http://schemas.microsoft.com/office/drawing/2014/main" val="891860043"/>
                    </a:ext>
                  </a:extLst>
                </a:gridCol>
                <a:gridCol w="6482561">
                  <a:extLst>
                    <a:ext uri="{9D8B030D-6E8A-4147-A177-3AD203B41FA5}">
                      <a16:colId xmlns:a16="http://schemas.microsoft.com/office/drawing/2014/main" val="2421203329"/>
                    </a:ext>
                  </a:extLst>
                </a:gridCol>
                <a:gridCol w="2598820">
                  <a:extLst>
                    <a:ext uri="{9D8B030D-6E8A-4147-A177-3AD203B41FA5}">
                      <a16:colId xmlns:a16="http://schemas.microsoft.com/office/drawing/2014/main" val="564437443"/>
                    </a:ext>
                  </a:extLst>
                </a:gridCol>
              </a:tblGrid>
              <a:tr h="439719">
                <a:tc>
                  <a:txBody>
                    <a:bodyPr/>
                    <a:lstStyle/>
                    <a:p>
                      <a:pPr>
                        <a:lnSpc>
                          <a:spcPct val="105000"/>
                        </a:lnSpc>
                        <a:spcAft>
                          <a:spcPts val="0"/>
                        </a:spcAft>
                      </a:pPr>
                      <a:r>
                        <a:rPr lang="en-GB" sz="1200" b="1" dirty="0">
                          <a:effectLst/>
                          <a:latin typeface="+mn-lt"/>
                          <a:ea typeface="Calibri" panose="020F0502020204030204" pitchFamily="34" charset="0"/>
                          <a:cs typeface="Calibri" panose="020F0502020204030204" pitchFamily="34" charset="0"/>
                        </a:rPr>
                        <a:t>Service area</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200" b="1" dirty="0">
                          <a:effectLst/>
                          <a:latin typeface="+mn-lt"/>
                          <a:ea typeface="Calibri" panose="020F0502020204030204" pitchFamily="34" charset="0"/>
                          <a:cs typeface="Calibri" panose="020F0502020204030204" pitchFamily="34" charset="0"/>
                        </a:rPr>
                        <a:t>Support offered to businesses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200" b="1" dirty="0">
                          <a:effectLst/>
                          <a:latin typeface="+mn-lt"/>
                          <a:ea typeface="Calibri" panose="020F0502020204030204" pitchFamily="34" charset="0"/>
                          <a:cs typeface="Calibri" panose="020F0502020204030204" pitchFamily="34" charset="0"/>
                        </a:rPr>
                        <a:t>How to get in touch</a:t>
                      </a:r>
                      <a:endParaRPr lang="en-GB"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767349"/>
                  </a:ext>
                </a:extLst>
              </a:tr>
              <a:tr h="1229590">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Business Forum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The Business Forum acts as the main port of call for organisations in the borough. </a:t>
                      </a:r>
                    </a:p>
                    <a:p>
                      <a:pPr>
                        <a:lnSpc>
                          <a:spcPct val="105000"/>
                        </a:lnSpc>
                        <a:spcAft>
                          <a:spcPts val="0"/>
                        </a:spcAft>
                      </a:pPr>
                      <a:endParaRPr lang="en-GB" sz="1000" dirty="0">
                        <a:effectLst/>
                        <a:latin typeface="+mn-lt"/>
                        <a:ea typeface="Calibri" panose="020F0502020204030204" pitchFamily="34" charset="0"/>
                        <a:cs typeface="Calibri" panose="020F0502020204030204" pitchFamily="34" charset="0"/>
                      </a:endParaRPr>
                    </a:p>
                    <a:p>
                      <a:pPr algn="l"/>
                      <a:r>
                        <a:rPr lang="en-GB" sz="1000" b="0" i="0" dirty="0">
                          <a:solidFill>
                            <a:srgbClr val="0B0C0C"/>
                          </a:solidFill>
                          <a:effectLst/>
                          <a:latin typeface="+mn-lt"/>
                        </a:rPr>
                        <a:t>Whether you are looking for the latest news about investment and development activity in Barking and Dagenham; information about forthcoming events, networking opportunities and new funding and business support initiatives; or insights about business growth, the best way to keep up to date is to join our mailing list. </a:t>
                      </a:r>
                    </a:p>
                    <a:p>
                      <a:pPr algn="l"/>
                      <a:endParaRPr lang="en-GB" sz="1000" b="0" i="0" dirty="0">
                        <a:solidFill>
                          <a:srgbClr val="0B0C0C"/>
                        </a:solidFill>
                        <a:effectLst/>
                        <a:latin typeface="+mn-lt"/>
                      </a:endParaRPr>
                    </a:p>
                    <a:p>
                      <a:pPr algn="l"/>
                      <a:r>
                        <a:rPr lang="en-GB" sz="1000" b="0" i="0" dirty="0">
                          <a:solidFill>
                            <a:srgbClr val="0B0C0C"/>
                          </a:solidFill>
                          <a:effectLst/>
                          <a:latin typeface="+mn-lt"/>
                        </a:rPr>
                        <a:t>You can also contact the team for general enquiries and the team also offers 121 support.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dirty="0">
                          <a:latin typeface="+mn-lt"/>
                          <a:hlinkClick r:id="rId3"/>
                        </a:rPr>
                        <a:t>businessforum@lbbd.gov.uk</a:t>
                      </a:r>
                      <a:r>
                        <a:rPr lang="en-GB" sz="1000" dirty="0">
                          <a:latin typeface="+mn-lt"/>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634437"/>
                  </a:ext>
                </a:extLst>
              </a:tr>
              <a:tr h="183410">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Trading Standards</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000" b="0" i="0" dirty="0">
                          <a:solidFill>
                            <a:srgbClr val="0B0C0C"/>
                          </a:solidFill>
                          <a:effectLst/>
                          <a:latin typeface="+mn-lt"/>
                        </a:rPr>
                        <a:t>We provide advice for businesses based in the borough and enforce legislation covering the description, safety and pricing of goods and services. Our aims are to ensure a fair and safe trading environment, protect the interests of people in the borough and support legitimate businesses to grow. We do this by:</a:t>
                      </a:r>
                      <a:endParaRPr lang="en-US" b="0" dirty="0"/>
                    </a:p>
                    <a:p>
                      <a:pPr marL="171450" indent="-171450" algn="l">
                        <a:buFont typeface="Arial" panose="020B0604020202020204" pitchFamily="34" charset="0"/>
                        <a:buChar char="•"/>
                      </a:pPr>
                      <a:r>
                        <a:rPr lang="en-GB" sz="1000" b="0" i="0" dirty="0">
                          <a:solidFill>
                            <a:srgbClr val="0B0C0C"/>
                          </a:solidFill>
                          <a:effectLst/>
                          <a:latin typeface="+mn-lt"/>
                        </a:rPr>
                        <a:t>investigating consumer complaints when criminal consumer protection laws may have been broken</a:t>
                      </a:r>
                    </a:p>
                    <a:p>
                      <a:pPr marL="171450" indent="-171450" algn="l">
                        <a:buFont typeface="Arial" panose="020B0604020202020204" pitchFamily="34" charset="0"/>
                        <a:buChar char="•"/>
                      </a:pPr>
                      <a:r>
                        <a:rPr lang="en-GB" sz="1000" b="0" i="0" dirty="0">
                          <a:solidFill>
                            <a:srgbClr val="0B0C0C"/>
                          </a:solidFill>
                          <a:effectLst/>
                          <a:latin typeface="+mn-lt"/>
                        </a:rPr>
                        <a:t>achieving compliance with statutory controls</a:t>
                      </a:r>
                    </a:p>
                    <a:p>
                      <a:pPr marL="171450" indent="-171450" algn="l">
                        <a:buFont typeface="Arial" panose="020B0604020202020204" pitchFamily="34" charset="0"/>
                        <a:buChar char="•"/>
                      </a:pPr>
                      <a:r>
                        <a:rPr lang="en-GB" sz="1000" b="0" i="0" dirty="0">
                          <a:solidFill>
                            <a:srgbClr val="0B0C0C"/>
                          </a:solidFill>
                          <a:effectLst/>
                          <a:latin typeface="+mn-lt"/>
                        </a:rPr>
                        <a:t>inspecting businesses and retail premises</a:t>
                      </a:r>
                    </a:p>
                    <a:p>
                      <a:pPr marL="171450" indent="-171450" algn="l">
                        <a:buFont typeface="Arial" panose="020B0604020202020204" pitchFamily="34" charset="0"/>
                        <a:buChar char="•"/>
                      </a:pPr>
                      <a:r>
                        <a:rPr lang="en-GB" sz="1000" b="0" i="0" dirty="0">
                          <a:solidFill>
                            <a:srgbClr val="0B0C0C"/>
                          </a:solidFill>
                          <a:effectLst/>
                          <a:latin typeface="+mn-lt"/>
                        </a:rPr>
                        <a:t>enforcing the law in relation to doorstep crime, rogue trading and age-restricted products (such as alcohol, cigarettes, knives and fireworks)</a:t>
                      </a:r>
                    </a:p>
                    <a:p>
                      <a:pPr marL="171450" indent="-171450" algn="l">
                        <a:buFont typeface="Arial" panose="020B0604020202020204" pitchFamily="34" charset="0"/>
                        <a:buChar char="•"/>
                      </a:pPr>
                      <a:r>
                        <a:rPr lang="en-GB" sz="1000" b="0" i="0" dirty="0">
                          <a:solidFill>
                            <a:srgbClr val="0B0C0C"/>
                          </a:solidFill>
                          <a:effectLst/>
                          <a:latin typeface="+mn-lt"/>
                        </a:rPr>
                        <a:t>preventing the supply of unsafe goods</a:t>
                      </a:r>
                    </a:p>
                    <a:p>
                      <a:pPr marL="171450" indent="-171450" algn="l">
                        <a:buFont typeface="Arial" panose="020B0604020202020204" pitchFamily="34" charset="0"/>
                        <a:buChar char="•"/>
                      </a:pPr>
                      <a:r>
                        <a:rPr lang="en-GB" sz="1000" b="0" i="0" dirty="0">
                          <a:solidFill>
                            <a:srgbClr val="0B0C0C"/>
                          </a:solidFill>
                          <a:effectLst/>
                          <a:latin typeface="+mn-lt"/>
                        </a:rPr>
                        <a:t>working with other agencies to tackle consumer protection problems</a:t>
                      </a:r>
                    </a:p>
                    <a:p>
                      <a:pPr>
                        <a:lnSpc>
                          <a:spcPct val="105000"/>
                        </a:lnSpc>
                        <a:spcAft>
                          <a:spcPts val="0"/>
                        </a:spcAft>
                      </a:pPr>
                      <a:endParaRPr lang="en-GB" sz="1000" dirty="0">
                        <a:effectLst/>
                        <a:latin typeface="+mn-lt"/>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b="0" i="0" kern="1200" dirty="0">
                          <a:solidFill>
                            <a:schemeClr val="tx1"/>
                          </a:solidFill>
                          <a:effectLst/>
                          <a:latin typeface="+mn-lt"/>
                          <a:ea typeface="+mn-ea"/>
                          <a:cs typeface="+mn-cs"/>
                        </a:rPr>
                        <a:t>020 8215 3000 </a:t>
                      </a:r>
                      <a:endParaRPr lang="en-GB" sz="1000" dirty="0">
                        <a:effectLst/>
                        <a:latin typeface="+mn-lt"/>
                        <a:ea typeface="+mn-ea"/>
                        <a:cs typeface="Times New Roman" panose="02020603050405020304" pitchFamily="18" charset="0"/>
                      </a:endParaRPr>
                    </a:p>
                    <a:p>
                      <a:pPr lvl="0">
                        <a:lnSpc>
                          <a:spcPct val="105000"/>
                        </a:lnSpc>
                        <a:spcAft>
                          <a:spcPts val="0"/>
                        </a:spcAft>
                        <a:buNone/>
                      </a:pPr>
                      <a:endParaRPr lang="en-GB" sz="1000" dirty="0">
                        <a:latin typeface="+mn-lt"/>
                      </a:endParaRPr>
                    </a:p>
                    <a:p>
                      <a:pPr lvl="0">
                        <a:lnSpc>
                          <a:spcPct val="105000"/>
                        </a:lnSpc>
                        <a:spcAft>
                          <a:spcPts val="0"/>
                        </a:spcAft>
                        <a:buNone/>
                      </a:pPr>
                      <a:r>
                        <a:rPr lang="en-GB" sz="1000" dirty="0">
                          <a:latin typeface="+mn-lt"/>
                          <a:hlinkClick r:id="rId4"/>
                        </a:rPr>
                        <a:t>tradingstandards@lbbd.gov.uk</a:t>
                      </a:r>
                      <a:r>
                        <a:rPr lang="en-GB" sz="1000" dirty="0">
                          <a:latin typeface="+mn-lt"/>
                        </a:rPr>
                        <a:t>  </a:t>
                      </a:r>
                      <a:endParaRPr lang="en-GB" sz="1000">
                        <a:effectLst/>
                        <a:latin typeface="+mn-lt"/>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988999"/>
                  </a:ext>
                </a:extLst>
              </a:tr>
              <a:tr h="640772">
                <a:tc>
                  <a:txBody>
                    <a:bodyPr/>
                    <a:lstStyle/>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Planning</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000" b="0" i="0" dirty="0">
                          <a:solidFill>
                            <a:srgbClr val="0B0C0C"/>
                          </a:solidFill>
                          <a:effectLst/>
                          <a:latin typeface="+mn-lt"/>
                        </a:rPr>
                        <a:t>Be First provide statutory planning services on behalf of the Council. They work to provide and industry best planning service to all customers through the publication of an up to date Local Plan supported by a robust evidence base and to provide a decision on all planning applications within statutory timeframes.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dirty="0">
                          <a:latin typeface="+mn-lt"/>
                        </a:rPr>
                        <a:t>Visit the Council's website for more info </a:t>
                      </a:r>
                      <a:r>
                        <a:rPr lang="en-GB" sz="1000" dirty="0">
                          <a:latin typeface="+mn-lt"/>
                          <a:hlinkClick r:id="rId5"/>
                        </a:rPr>
                        <a:t>here</a:t>
                      </a:r>
                      <a:r>
                        <a:rPr lang="en-GB" sz="1000" dirty="0">
                          <a:latin typeface="+mn-lt"/>
                        </a:rPr>
                        <a:t> or contact </a:t>
                      </a:r>
                      <a:r>
                        <a:rPr lang="en-GB" sz="1000" dirty="0">
                          <a:latin typeface="+mn-lt"/>
                          <a:hlinkClick r:id="rId6"/>
                        </a:rPr>
                        <a:t>planning</a:t>
                      </a:r>
                      <a:r>
                        <a:rPr lang="en-GB" sz="1000" dirty="0">
                          <a:latin typeface="+mn-lt"/>
                          <a:hlinkClick r:id="rId6"/>
                        </a:rPr>
                        <a:t>@befirst.london</a:t>
                      </a:r>
                      <a:r>
                        <a:rPr lang="en-GB" sz="1000" dirty="0">
                          <a:latin typeface="+mn-lt"/>
                          <a:hlinkClick r:id="rId6"/>
                        </a:rPr>
                        <a:t> </a:t>
                      </a:r>
                      <a:endParaRPr lang="en-GB" sz="1000" dirty="0">
                        <a:latin typeface="+mn-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557177"/>
                  </a:ext>
                </a:extLst>
              </a:tr>
              <a:tr h="183410">
                <a:tc>
                  <a:txBody>
                    <a:bodyPr/>
                    <a:lstStyle/>
                    <a:p>
                      <a:pPr>
                        <a:lnSpc>
                          <a:spcPct val="105000"/>
                        </a:lnSpc>
                        <a:spcAft>
                          <a:spcPts val="0"/>
                        </a:spcAft>
                      </a:pPr>
                      <a:r>
                        <a:rPr lang="en-GB" sz="1000" dirty="0">
                          <a:effectLst/>
                          <a:latin typeface="+mn-lt"/>
                          <a:ea typeface="Calibri" panose="020F0502020204030204" pitchFamily="34" charset="0"/>
                          <a:cs typeface="Times New Roman" panose="02020603050405020304" pitchFamily="18" charset="0"/>
                        </a:rPr>
                        <a:t>Licencing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endParaRPr lang="en-GB" sz="1000" dirty="0">
                        <a:effectLst/>
                        <a:latin typeface="+mn-lt"/>
                        <a:ea typeface="Calibri" panose="020F0502020204030204" pitchFamily="34" charset="0"/>
                        <a:cs typeface="Calibri" panose="020F0502020204030204" pitchFamily="34" charset="0"/>
                      </a:endParaRPr>
                    </a:p>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Many businesses may require specialist licences, from food businesses (from home and business premises), street trading, fireworks, special treatment (personal beauty, massage etc.) </a:t>
                      </a:r>
                    </a:p>
                    <a:p>
                      <a:pPr>
                        <a:lnSpc>
                          <a:spcPct val="105000"/>
                        </a:lnSpc>
                        <a:spcAft>
                          <a:spcPts val="0"/>
                        </a:spcAft>
                      </a:pPr>
                      <a:endParaRPr lang="en-GB" sz="1000" dirty="0">
                        <a:effectLst/>
                        <a:latin typeface="+mn-lt"/>
                        <a:ea typeface="Calibri" panose="020F0502020204030204" pitchFamily="34" charset="0"/>
                        <a:cs typeface="Calibri" panose="020F0502020204030204" pitchFamily="34" charset="0"/>
                      </a:endParaRPr>
                    </a:p>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We would encourage all organisations to get in touch with the team who can provide you with information and advice </a:t>
                      </a:r>
                    </a:p>
                    <a:p>
                      <a:pPr>
                        <a:lnSpc>
                          <a:spcPct val="105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GB" sz="1000" dirty="0"/>
                        <a:t>Visit the Council's website for more information </a:t>
                      </a:r>
                      <a:r>
                        <a:rPr lang="en-GB" sz="1000" dirty="0">
                          <a:effectLst/>
                          <a:latin typeface="+mn-lt"/>
                          <a:cs typeface="Calibri"/>
                          <a:hlinkClick r:id="rId7"/>
                        </a:rPr>
                        <a:t>here</a:t>
                      </a:r>
                      <a:r>
                        <a:rPr lang="en-GB" sz="1000" dirty="0">
                          <a:effectLst/>
                          <a:latin typeface="+mn-lt"/>
                          <a:cs typeface="Calibri"/>
                        </a:rPr>
                        <a:t> </a:t>
                      </a:r>
                      <a:endParaRPr lang="en-GB" sz="1000" dirty="0">
                        <a:hlinkClick r:id="rId7"/>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763054"/>
                  </a:ext>
                </a:extLst>
              </a:tr>
            </a:tbl>
          </a:graphicData>
        </a:graphic>
      </p:graphicFrame>
    </p:spTree>
    <p:extLst>
      <p:ext uri="{BB962C8B-B14F-4D97-AF65-F5344CB8AC3E}">
        <p14:creationId xmlns:p14="http://schemas.microsoft.com/office/powerpoint/2010/main" val="21356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20">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2" name="Freeform: Shape 21">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25AFAAE-E184-DE4E-88B9-B107E245E0E2}"/>
              </a:ext>
            </a:extLst>
          </p:cNvPr>
          <p:cNvSpPr>
            <a:spLocks noGrp="1"/>
          </p:cNvSpPr>
          <p:nvPr>
            <p:ph type="title"/>
          </p:nvPr>
        </p:nvSpPr>
        <p:spPr>
          <a:xfrm>
            <a:off x="804672" y="2053641"/>
            <a:ext cx="3669161" cy="2760098"/>
          </a:xfrm>
        </p:spPr>
        <p:txBody>
          <a:bodyPr>
            <a:normAutofit/>
          </a:bodyPr>
          <a:lstStyle/>
          <a:p>
            <a:r>
              <a:rPr lang="en-GB" sz="4000" b="1">
                <a:solidFill>
                  <a:schemeClr val="tx2"/>
                </a:solidFill>
              </a:rPr>
              <a:t>Introduction</a:t>
            </a:r>
          </a:p>
        </p:txBody>
      </p:sp>
      <p:graphicFrame>
        <p:nvGraphicFramePr>
          <p:cNvPr id="28" name="Content Placeholder 2">
            <a:extLst>
              <a:ext uri="{FF2B5EF4-FFF2-40B4-BE49-F238E27FC236}">
                <a16:creationId xmlns:a16="http://schemas.microsoft.com/office/drawing/2014/main" id="{F979BAF7-460F-429C-586C-41156A760C95}"/>
              </a:ext>
            </a:extLst>
          </p:cNvPr>
          <p:cNvGraphicFramePr>
            <a:graphicFrameLocks noGrp="1"/>
          </p:cNvGraphicFramePr>
          <p:nvPr>
            <p:ph idx="1"/>
            <p:extLst>
              <p:ext uri="{D42A27DB-BD31-4B8C-83A1-F6EECF244321}">
                <p14:modId xmlns:p14="http://schemas.microsoft.com/office/powerpoint/2010/main" val="2275666504"/>
              </p:ext>
            </p:extLst>
          </p:nvPr>
        </p:nvGraphicFramePr>
        <p:xfrm>
          <a:off x="6090574" y="801866"/>
          <a:ext cx="5306084" cy="523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10;&#10;Description automatically generated with low confidence">
            <a:extLst>
              <a:ext uri="{FF2B5EF4-FFF2-40B4-BE49-F238E27FC236}">
                <a16:creationId xmlns:a16="http://schemas.microsoft.com/office/drawing/2014/main" id="{8E6F5FF5-C10A-9CBB-0475-425FC6047830}"/>
              </a:ext>
            </a:extLst>
          </p:cNvPr>
          <p:cNvPicPr>
            <a:picLocks noChangeAspect="1"/>
          </p:cNvPicPr>
          <p:nvPr/>
        </p:nvPicPr>
        <p:blipFill rotWithShape="1">
          <a:blip r:embed="rId7">
            <a:alphaModFix amt="50000"/>
            <a:extLst>
              <a:ext uri="{28A0092B-C50C-407E-A947-70E740481C1C}">
                <a14:useLocalDpi xmlns:a14="http://schemas.microsoft.com/office/drawing/2010/main" val="0"/>
              </a:ext>
            </a:extLst>
          </a:blip>
          <a:srcRect l="248" t="20880"/>
          <a:stretch/>
        </p:blipFill>
        <p:spPr>
          <a:xfrm>
            <a:off x="9715500" y="5793205"/>
            <a:ext cx="2372418" cy="940864"/>
          </a:xfrm>
          <a:prstGeom prst="rect">
            <a:avLst/>
          </a:prstGeom>
        </p:spPr>
      </p:pic>
    </p:spTree>
    <p:extLst>
      <p:ext uri="{BB962C8B-B14F-4D97-AF65-F5344CB8AC3E}">
        <p14:creationId xmlns:p14="http://schemas.microsoft.com/office/powerpoint/2010/main" val="235902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room with chairs and tables&#10;&#10;Description automatically generated with low confidence">
            <a:extLst>
              <a:ext uri="{FF2B5EF4-FFF2-40B4-BE49-F238E27FC236}">
                <a16:creationId xmlns:a16="http://schemas.microsoft.com/office/drawing/2014/main" id="{EE0D133A-025D-21F2-1009-E869B10FB152}"/>
              </a:ext>
            </a:extLst>
          </p:cNvPr>
          <p:cNvPicPr>
            <a:picLocks noChangeAspect="1"/>
          </p:cNvPicPr>
          <p:nvPr/>
        </p:nvPicPr>
        <p:blipFill rotWithShape="1">
          <a:blip r:embed="rId2">
            <a:extLst>
              <a:ext uri="{28A0092B-C50C-407E-A947-70E740481C1C}">
                <a14:useLocalDpi xmlns:a14="http://schemas.microsoft.com/office/drawing/2010/main" val="0"/>
              </a:ext>
            </a:extLst>
          </a:blip>
          <a:srcRect t="18983" r="-2" b="15644"/>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9" name="Picture 8" descr="A picture containing text, indoor, area, furniture&#10;&#10;Description automatically generated">
            <a:extLst>
              <a:ext uri="{FF2B5EF4-FFF2-40B4-BE49-F238E27FC236}">
                <a16:creationId xmlns:a16="http://schemas.microsoft.com/office/drawing/2014/main" id="{15B545A9-0EFB-5F3D-4192-E8BD95BB6ADE}"/>
              </a:ext>
            </a:extLst>
          </p:cNvPr>
          <p:cNvPicPr>
            <a:picLocks noChangeAspect="1"/>
          </p:cNvPicPr>
          <p:nvPr/>
        </p:nvPicPr>
        <p:blipFill rotWithShape="1">
          <a:blip r:embed="rId3">
            <a:extLst>
              <a:ext uri="{28A0092B-C50C-407E-A947-70E740481C1C}">
                <a14:useLocalDpi xmlns:a14="http://schemas.microsoft.com/office/drawing/2010/main" val="0"/>
              </a:ext>
            </a:extLst>
          </a:blip>
          <a:srcRect l="20400" r="17004" b="-2"/>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7" name="Picture 6" descr="A picture containing text, indoor, floor&#10;&#10;Description automatically generated">
            <a:extLst>
              <a:ext uri="{FF2B5EF4-FFF2-40B4-BE49-F238E27FC236}">
                <a16:creationId xmlns:a16="http://schemas.microsoft.com/office/drawing/2014/main" id="{3C79D878-9E0E-CCBB-CFA9-FDFB8B13BDC0}"/>
              </a:ext>
            </a:extLst>
          </p:cNvPr>
          <p:cNvPicPr>
            <a:picLocks noChangeAspect="1"/>
          </p:cNvPicPr>
          <p:nvPr/>
        </p:nvPicPr>
        <p:blipFill rotWithShape="1">
          <a:blip r:embed="rId4">
            <a:extLst>
              <a:ext uri="{28A0092B-C50C-407E-A947-70E740481C1C}">
                <a14:useLocalDpi xmlns:a14="http://schemas.microsoft.com/office/drawing/2010/main" val="0"/>
              </a:ext>
            </a:extLst>
          </a:blip>
          <a:srcRect t="885" r="2" b="12969"/>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0" name="Picture 9">
            <a:extLst>
              <a:ext uri="{FF2B5EF4-FFF2-40B4-BE49-F238E27FC236}">
                <a16:creationId xmlns:a16="http://schemas.microsoft.com/office/drawing/2014/main" id="{8E44700B-146C-65CE-3C80-4D9E7F23654D}"/>
              </a:ext>
            </a:extLst>
          </p:cNvPr>
          <p:cNvPicPr>
            <a:picLocks noChangeAspect="1"/>
          </p:cNvPicPr>
          <p:nvPr/>
        </p:nvPicPr>
        <p:blipFill rotWithShape="1">
          <a:blip r:embed="rId5"/>
          <a:srcRect t="16739" r="-2" b="12342"/>
          <a:stretch/>
        </p:blipFill>
        <p:spPr>
          <a:xfrm>
            <a:off x="-1" y="3511051"/>
            <a:ext cx="7767575" cy="334669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13866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4AE8AC-2D24-10F2-8FE6-B811692D8918}"/>
              </a:ext>
            </a:extLst>
          </p:cNvPr>
          <p:cNvSpPr/>
          <p:nvPr/>
        </p:nvSpPr>
        <p:spPr>
          <a:xfrm>
            <a:off x="1327227" y="302740"/>
            <a:ext cx="8573874" cy="967728"/>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rPr>
              <a:t>Workspace providers </a:t>
            </a:r>
          </a:p>
          <a:p>
            <a:pPr algn="ctr">
              <a:lnSpc>
                <a:spcPct val="90000"/>
              </a:lnSpc>
              <a:spcBef>
                <a:spcPct val="0"/>
              </a:spcBef>
              <a:spcAft>
                <a:spcPts val="600"/>
              </a:spcAft>
            </a:pPr>
            <a:endPar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endParaRPr>
          </a:p>
        </p:txBody>
      </p:sp>
      <p:pic>
        <p:nvPicPr>
          <p:cNvPr id="8" name="Picture 7" descr="Logo&#10;&#10;Description automatically generated with low confidence">
            <a:extLst>
              <a:ext uri="{FF2B5EF4-FFF2-40B4-BE49-F238E27FC236}">
                <a16:creationId xmlns:a16="http://schemas.microsoft.com/office/drawing/2014/main" id="{D715EBDA-DBDD-37F2-0C3F-C75B89068E4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756482" y="5543745"/>
            <a:ext cx="2378315" cy="1189158"/>
          </a:xfrm>
          <a:prstGeom prst="rect">
            <a:avLst/>
          </a:prstGeom>
        </p:spPr>
      </p:pic>
      <p:graphicFrame>
        <p:nvGraphicFramePr>
          <p:cNvPr id="6" name="Table 5">
            <a:extLst>
              <a:ext uri="{FF2B5EF4-FFF2-40B4-BE49-F238E27FC236}">
                <a16:creationId xmlns:a16="http://schemas.microsoft.com/office/drawing/2014/main" id="{5BC9699D-90EB-8D76-E43D-04AD21A5B631}"/>
              </a:ext>
            </a:extLst>
          </p:cNvPr>
          <p:cNvGraphicFramePr>
            <a:graphicFrameLocks noGrp="1"/>
          </p:cNvGraphicFramePr>
          <p:nvPr>
            <p:extLst>
              <p:ext uri="{D42A27DB-BD31-4B8C-83A1-F6EECF244321}">
                <p14:modId xmlns:p14="http://schemas.microsoft.com/office/powerpoint/2010/main" val="2392190072"/>
              </p:ext>
            </p:extLst>
          </p:nvPr>
        </p:nvGraphicFramePr>
        <p:xfrm>
          <a:off x="757980" y="1286885"/>
          <a:ext cx="10850880" cy="4331349"/>
        </p:xfrm>
        <a:graphic>
          <a:graphicData uri="http://schemas.openxmlformats.org/drawingml/2006/table">
            <a:tbl>
              <a:tblPr firstRow="1" firstCol="1" bandRow="1"/>
              <a:tblGrid>
                <a:gridCol w="1577558">
                  <a:extLst>
                    <a:ext uri="{9D8B030D-6E8A-4147-A177-3AD203B41FA5}">
                      <a16:colId xmlns:a16="http://schemas.microsoft.com/office/drawing/2014/main" val="859727357"/>
                    </a:ext>
                  </a:extLst>
                </a:gridCol>
                <a:gridCol w="2773028">
                  <a:extLst>
                    <a:ext uri="{9D8B030D-6E8A-4147-A177-3AD203B41FA5}">
                      <a16:colId xmlns:a16="http://schemas.microsoft.com/office/drawing/2014/main" val="710451553"/>
                    </a:ext>
                  </a:extLst>
                </a:gridCol>
                <a:gridCol w="1929908">
                  <a:extLst>
                    <a:ext uri="{9D8B030D-6E8A-4147-A177-3AD203B41FA5}">
                      <a16:colId xmlns:a16="http://schemas.microsoft.com/office/drawing/2014/main" val="170297174"/>
                    </a:ext>
                  </a:extLst>
                </a:gridCol>
                <a:gridCol w="2277864">
                  <a:extLst>
                    <a:ext uri="{9D8B030D-6E8A-4147-A177-3AD203B41FA5}">
                      <a16:colId xmlns:a16="http://schemas.microsoft.com/office/drawing/2014/main" val="1866940992"/>
                    </a:ext>
                  </a:extLst>
                </a:gridCol>
                <a:gridCol w="2292522">
                  <a:extLst>
                    <a:ext uri="{9D8B030D-6E8A-4147-A177-3AD203B41FA5}">
                      <a16:colId xmlns:a16="http://schemas.microsoft.com/office/drawing/2014/main" val="4174491240"/>
                    </a:ext>
                  </a:extLst>
                </a:gridCol>
              </a:tblGrid>
              <a:tr h="552113">
                <a:tc>
                  <a:txBody>
                    <a:bodyPr/>
                    <a:lstStyle/>
                    <a:p>
                      <a:pPr algn="l" fontAlgn="ctr">
                        <a:lnSpc>
                          <a:spcPct val="105000"/>
                        </a:lnSpc>
                        <a:spcBef>
                          <a:spcPts val="0"/>
                        </a:spcBef>
                        <a:spcAft>
                          <a:spcPts val="0"/>
                        </a:spcAft>
                      </a:pPr>
                      <a:r>
                        <a:rPr lang="en-GB" sz="1000" b="1" i="0" u="none" strike="noStrike" dirty="0">
                          <a:effectLst/>
                          <a:latin typeface="Calibri" panose="020F0502020204030204" pitchFamily="34" charset="0"/>
                          <a:ea typeface="Calibri" panose="020F0502020204030204" pitchFamily="34" charset="0"/>
                          <a:cs typeface="Calibri" panose="020F0502020204030204" pitchFamily="34" charset="0"/>
                        </a:rPr>
                        <a:t>Name and address of workspace</a:t>
                      </a: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1" i="0" u="none" strike="noStrike" dirty="0">
                          <a:effectLst/>
                          <a:latin typeface="Calibri"/>
                          <a:ea typeface="Calibri" panose="020F0502020204030204" pitchFamily="34" charset="0"/>
                          <a:cs typeface="Calibri"/>
                        </a:rPr>
                        <a:t>Brief description of types of spaces available &amp; prices</a:t>
                      </a:r>
                      <a:endParaRPr lang="en-GB" sz="1000" b="0" i="0" u="none" strike="noStrike" dirty="0">
                        <a:effectLst/>
                        <a:latin typeface="Calibri"/>
                        <a:cs typeface="Calibri"/>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1" i="0" u="none" strike="noStrike" dirty="0">
                          <a:effectLst/>
                          <a:latin typeface="Calibri" panose="020F0502020204030204" pitchFamily="34" charset="0"/>
                          <a:ea typeface="Calibri" panose="020F0502020204030204" pitchFamily="34" charset="0"/>
                          <a:cs typeface="Calibri" panose="020F0502020204030204" pitchFamily="34" charset="0"/>
                        </a:rPr>
                        <a:t>Summary of services offered to businesses</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1" i="0" u="none" strike="noStrike" dirty="0">
                          <a:effectLst/>
                          <a:latin typeface="Calibri" panose="020F0502020204030204" pitchFamily="34" charset="0"/>
                          <a:ea typeface="Calibri" panose="020F0502020204030204" pitchFamily="34" charset="0"/>
                          <a:cs typeface="Calibri" panose="020F0502020204030204" pitchFamily="34" charset="0"/>
                        </a:rPr>
                        <a:t>Contact website, email &amp; telephone </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1" i="0" u="none" strike="noStrike" dirty="0">
                          <a:effectLst/>
                          <a:latin typeface="Calibri" panose="020F0502020204030204" pitchFamily="34" charset="0"/>
                          <a:ea typeface="Calibri" panose="020F0502020204030204" pitchFamily="34" charset="0"/>
                          <a:cs typeface="Calibri" panose="020F0502020204030204" pitchFamily="34" charset="0"/>
                        </a:rPr>
                        <a:t>Any other relevant info</a:t>
                      </a: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811865"/>
                  </a:ext>
                </a:extLst>
              </a:tr>
              <a:tr h="669838">
                <a:tc>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Barking Enterprise Centre</a:t>
                      </a:r>
                      <a:endParaRPr lang="en-GB" sz="1000" b="0" i="0" u="none" strike="noStrike" dirty="0">
                        <a:effectLst/>
                        <a:latin typeface="Arial" panose="020B0604020202020204" pitchFamily="34" charset="0"/>
                      </a:endParaRPr>
                    </a:p>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50 Cambridge Road </a:t>
                      </a:r>
                      <a:endParaRPr lang="en-GB" sz="1000" b="0" i="0" u="none" strike="noStrike" dirty="0">
                        <a:effectLst/>
                        <a:latin typeface="Arial" panose="020B0604020202020204" pitchFamily="34" charset="0"/>
                      </a:endParaRPr>
                    </a:p>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Barking IG11 8FG</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48 low cost serviced office units for sole traders and teams of up to six people. Step free access.</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Free 121 mentoring and training available for all local businesses. As well as offering a large suit of webinars and workshops of a variety of business topics</a:t>
                      </a: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sng"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www.beccic.co.uk</a:t>
                      </a: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000" b="0" i="0" u="none" strike="noStrike" dirty="0">
                        <a:effectLst/>
                        <a:latin typeface="Arial" panose="020B0604020202020204" pitchFamily="34" charset="0"/>
                      </a:endParaRPr>
                    </a:p>
                    <a:p>
                      <a:pPr algn="l" fontAlgn="ctr">
                        <a:lnSpc>
                          <a:spcPct val="105000"/>
                        </a:lnSpc>
                        <a:spcBef>
                          <a:spcPts val="0"/>
                        </a:spcBef>
                        <a:spcAft>
                          <a:spcPts val="0"/>
                        </a:spcAft>
                      </a:pPr>
                      <a:r>
                        <a:rPr lang="en-GB" sz="1000" b="0" i="0" u="sng"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reception@barkingenterprisecentre.co.uk</a:t>
                      </a: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000" b="0" i="0" u="none" strike="noStrike" dirty="0">
                        <a:effectLst/>
                        <a:latin typeface="Arial" panose="020B0604020202020204" pitchFamily="34" charset="0"/>
                      </a:endParaRPr>
                    </a:p>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020 8227 3030</a:t>
                      </a:r>
                      <a:endParaRPr lang="en-GB" sz="1000" b="0" i="0" u="none" strike="noStrike" dirty="0">
                        <a:effectLst/>
                        <a:latin typeface="Arial" panose="020B0604020202020204" pitchFamily="34" charset="0"/>
                      </a:endParaRPr>
                    </a:p>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020 8227 5037</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Offers flexible options from hotdesking, office spaces to hiring out venue for meetings or conferences</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315140"/>
                  </a:ext>
                </a:extLst>
              </a:tr>
              <a:tr h="669838">
                <a:tc>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BEC 2</a:t>
                      </a:r>
                      <a:endParaRPr lang="en-GB" sz="1000" b="0" i="0" u="none" strike="noStrike" dirty="0">
                        <a:effectLst/>
                        <a:latin typeface="Arial" panose="020B0604020202020204" pitchFamily="34" charset="0"/>
                      </a:endParaRPr>
                    </a:p>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50 Wakering Rd </a:t>
                      </a:r>
                      <a:endParaRPr lang="en-GB" sz="1000" b="0" i="0" u="none" strike="noStrike" dirty="0">
                        <a:effectLst/>
                        <a:latin typeface="Arial" panose="020B0604020202020204" pitchFamily="34" charset="0"/>
                      </a:endParaRPr>
                    </a:p>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Barking IG11 8GN</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26 professional and affordable workspaces, meeting rooms and a recording studio in Barking town centre, including a collective of arts-focused businesses. Step free access.</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Free 121 mentoring and training available for all local businesses</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sng" strike="noStrike" dirty="0">
                          <a:solidFill>
                            <a:srgbClr val="0563C1"/>
                          </a:solidFill>
                          <a:effectLst/>
                          <a:latin typeface="Calibri"/>
                          <a:ea typeface="Calibri" panose="020F0502020204030204" pitchFamily="34" charset="0"/>
                          <a:cs typeface="Calibri"/>
                          <a:hlinkClick r:id="rId3"/>
                        </a:rPr>
                        <a:t>www.beccic.co.uk</a:t>
                      </a:r>
                      <a:r>
                        <a:rPr lang="en-GB" sz="1000" b="0" i="0" u="none" strike="noStrike" dirty="0">
                          <a:effectLst/>
                          <a:latin typeface="Calibri"/>
                          <a:ea typeface="Calibri" panose="020F0502020204030204" pitchFamily="34" charset="0"/>
                          <a:cs typeface="Calibri"/>
                        </a:rPr>
                        <a:t> </a:t>
                      </a:r>
                      <a:endParaRPr lang="en-GB" sz="1000" b="0" i="0" u="none" strike="noStrike">
                        <a:effectLst/>
                        <a:latin typeface="Arial" panose="020B0604020202020204" pitchFamily="34" charset="0"/>
                      </a:endParaRPr>
                    </a:p>
                    <a:p>
                      <a:pPr algn="l" fontAlgn="ctr">
                        <a:lnSpc>
                          <a:spcPct val="105000"/>
                        </a:lnSpc>
                        <a:spcBef>
                          <a:spcPts val="0"/>
                        </a:spcBef>
                        <a:spcAft>
                          <a:spcPts val="0"/>
                        </a:spcAft>
                      </a:pPr>
                      <a:r>
                        <a:rPr lang="en-GB" sz="1000" b="0" i="0" u="sng" strike="noStrike" dirty="0">
                          <a:solidFill>
                            <a:srgbClr val="0563C1"/>
                          </a:solidFill>
                          <a:effectLst/>
                          <a:latin typeface="Calibri"/>
                          <a:ea typeface="Calibri" panose="020F0502020204030204" pitchFamily="34" charset="0"/>
                          <a:cs typeface="Calibri"/>
                          <a:hlinkClick r:id="rId4"/>
                        </a:rPr>
                        <a:t>reception@barkingenterprisecentre.co.uk</a:t>
                      </a:r>
                      <a:r>
                        <a:rPr lang="en-GB" sz="1000" b="0" i="0" u="none" strike="noStrike" dirty="0">
                          <a:effectLst/>
                          <a:latin typeface="Calibri"/>
                          <a:ea typeface="Calibri" panose="020F0502020204030204" pitchFamily="34" charset="0"/>
                          <a:cs typeface="Calibri"/>
                        </a:rPr>
                        <a:t> </a:t>
                      </a:r>
                      <a:endParaRPr lang="en-GB" sz="1000" b="0" i="0" u="none" strike="noStrike">
                        <a:effectLst/>
                        <a:latin typeface="Arial" panose="020B0604020202020204" pitchFamily="34" charset="0"/>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020 8227 3030</a:t>
                      </a:r>
                      <a:endParaRPr lang="en-GB" sz="1000" b="0" i="0" u="none" strike="noStrike" dirty="0">
                        <a:effectLst/>
                        <a:latin typeface="Calibri"/>
                        <a:cs typeface="Calibri"/>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020 8227 5037</a:t>
                      </a:r>
                      <a:endParaRPr lang="en-GB" sz="1000" b="0" i="0" u="none" strike="noStrike" dirty="0">
                        <a:effectLst/>
                        <a:latin typeface="Calibri"/>
                        <a:cs typeface="Calibri"/>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4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903549"/>
                  </a:ext>
                </a:extLst>
              </a:tr>
              <a:tr h="669838">
                <a:tc>
                  <a:txBody>
                    <a:bodyPr/>
                    <a:lstStyle/>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Three-Sixty Workrooms </a:t>
                      </a:r>
                      <a:endParaRPr lang="en-GB" sz="1000" b="0" i="0" u="none" strike="noStrike">
                        <a:effectLst/>
                        <a:latin typeface="Arial" panose="020B0604020202020204" pitchFamily="34" charset="0"/>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Cambridge Road</a:t>
                      </a:r>
                      <a:endParaRPr lang="en-GB" sz="1000" b="0" i="0" u="none" strike="noStrike" dirty="0">
                        <a:effectLst/>
                        <a:latin typeface="Calibri"/>
                        <a:cs typeface="Calibri"/>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Barking IG11 8FG</a:t>
                      </a:r>
                      <a:endParaRPr lang="en-GB" sz="1000" b="0" i="0" u="none" strike="noStrike" dirty="0">
                        <a:effectLst/>
                        <a:latin typeface="Calibri"/>
                        <a:cs typeface="Calibri"/>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Co-working space for social sector businesses, freelancers, creators, influencers and other professionals in Barking town centre, with flexible and affordable membership options. Step free access.</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Free 121 mentoring and training available for all local businesses. </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sng" strike="noStrike" dirty="0">
                          <a:solidFill>
                            <a:srgbClr val="0563C1"/>
                          </a:solidFill>
                          <a:effectLst/>
                          <a:latin typeface="Calibri"/>
                          <a:ea typeface="Calibri" panose="020F0502020204030204" pitchFamily="34" charset="0"/>
                          <a:cs typeface="Calibri"/>
                        </a:rPr>
                        <a:t>www.threesixtyworkrooms.com</a:t>
                      </a:r>
                      <a:endParaRPr lang="en-GB" sz="1000" b="0" i="0" u="none" strike="noStrike" dirty="0">
                        <a:effectLst/>
                        <a:latin typeface="Calibri"/>
                        <a:cs typeface="Calibri"/>
                      </a:endParaRPr>
                    </a:p>
                    <a:p>
                      <a:pPr algn="l" fontAlgn="ctr">
                        <a:lnSpc>
                          <a:spcPct val="105000"/>
                        </a:lnSpc>
                        <a:spcBef>
                          <a:spcPts val="0"/>
                        </a:spcBef>
                        <a:spcAft>
                          <a:spcPts val="0"/>
                        </a:spcAft>
                      </a:pPr>
                      <a:r>
                        <a:rPr lang="en-GB" sz="1000" b="0" i="0" u="sng" strike="noStrike" dirty="0">
                          <a:solidFill>
                            <a:srgbClr val="0563C1"/>
                          </a:solidFill>
                          <a:effectLst/>
                          <a:latin typeface="Calibri"/>
                          <a:ea typeface="Calibri" panose="020F0502020204030204" pitchFamily="34" charset="0"/>
                          <a:cs typeface="Calibri"/>
                          <a:hlinkClick r:id="rId4"/>
                        </a:rPr>
                        <a:t>reception@barkingenterprisecentre.co.uk</a:t>
                      </a:r>
                      <a:r>
                        <a:rPr lang="en-GB" sz="1000" b="0" i="0" u="none" strike="noStrike" dirty="0">
                          <a:effectLst/>
                          <a:latin typeface="Calibri"/>
                          <a:ea typeface="Calibri" panose="020F0502020204030204" pitchFamily="34" charset="0"/>
                          <a:cs typeface="Calibri"/>
                        </a:rPr>
                        <a:t> </a:t>
                      </a:r>
                      <a:endParaRPr lang="en-GB" sz="1000" b="0" i="0" u="none" strike="noStrike">
                        <a:effectLst/>
                        <a:latin typeface="Arial" panose="020B0604020202020204" pitchFamily="34" charset="0"/>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020 8227 3030</a:t>
                      </a:r>
                      <a:endParaRPr lang="en-GB" sz="1000" b="0" i="0" u="none" strike="noStrike" dirty="0">
                        <a:effectLst/>
                        <a:latin typeface="Calibri"/>
                        <a:cs typeface="Calibri"/>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020 8227 5037</a:t>
                      </a:r>
                      <a:endParaRPr lang="en-GB" sz="1000" b="0" i="0" u="none" strike="noStrike" dirty="0">
                        <a:effectLst/>
                        <a:latin typeface="Calibri"/>
                        <a:cs typeface="Calibri"/>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dirty="0">
                          <a:effectLst/>
                          <a:latin typeface="-apple-system"/>
                        </a:rPr>
                        <a:t>Walk-in-Wednesday offer: If you want to give the space a trial use now you can on any Wednesday of your choice!</a:t>
                      </a:r>
                      <a:endParaRPr lang="en-GB" sz="1000" dirty="0"/>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626978"/>
                  </a:ext>
                </a:extLst>
              </a:tr>
              <a:tr h="669838">
                <a:tc>
                  <a:txBody>
                    <a:bodyPr/>
                    <a:lstStyle/>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Make It Barking</a:t>
                      </a:r>
                      <a:endParaRPr lang="en-GB" sz="1000" b="0" i="0" u="none" strike="noStrike" dirty="0">
                        <a:effectLst/>
                        <a:latin typeface="Calibri"/>
                        <a:cs typeface="Calibri"/>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15 Linton Rd</a:t>
                      </a:r>
                      <a:endParaRPr lang="en-GB" sz="1000" b="0" i="0" u="none" strike="noStrike" dirty="0">
                        <a:effectLst/>
                        <a:latin typeface="Calibri"/>
                        <a:cs typeface="Calibri"/>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Barking IG11 8HE</a:t>
                      </a:r>
                      <a:endParaRPr lang="en-GB" sz="1000" b="0" i="0" u="none" strike="noStrike" dirty="0">
                        <a:effectLst/>
                        <a:latin typeface="Calibri"/>
                        <a:cs typeface="Calibri"/>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5-story block of office units, co-working desk space and meeting rooms in Barking town centre - with a bar, events spaces, fitness and wellness studio, and photography and film studio. Step free access.</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Peer-to-peer business support is available for tenants. Discounts are available when hiring rooms for events with a social purpose.</a:t>
                      </a:r>
                      <a:endParaRPr lang="en-GB" sz="1000" b="0" i="0" u="none" strike="noStrike" dirty="0">
                        <a:effectLst/>
                        <a:latin typeface="Calibri"/>
                        <a:cs typeface="Calibri"/>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sng" strike="noStrike" dirty="0">
                          <a:solidFill>
                            <a:srgbClr val="0563C1"/>
                          </a:solidFill>
                          <a:effectLst/>
                          <a:latin typeface="Calibri"/>
                          <a:ea typeface="Calibri" panose="020F0502020204030204" pitchFamily="34" charset="0"/>
                          <a:cs typeface="Calibri"/>
                          <a:hlinkClick r:id="rId5"/>
                        </a:rPr>
                        <a:t>https://www.makeitlondon.co.uk/barking</a:t>
                      </a:r>
                      <a:r>
                        <a:rPr lang="en-GB" sz="1000" b="0" i="0" u="none" strike="noStrike" dirty="0">
                          <a:effectLst/>
                          <a:latin typeface="Calibri"/>
                          <a:ea typeface="Calibri" panose="020F0502020204030204" pitchFamily="34" charset="0"/>
                          <a:cs typeface="Calibri"/>
                        </a:rPr>
                        <a:t> </a:t>
                      </a:r>
                      <a:endParaRPr lang="en-GB" sz="1000" b="0" i="0" u="none" strike="noStrike">
                        <a:effectLst/>
                        <a:latin typeface="Arial" panose="020B0604020202020204" pitchFamily="34" charset="0"/>
                      </a:endParaRPr>
                    </a:p>
                    <a:p>
                      <a:pPr algn="l" fontAlgn="ctr">
                        <a:lnSpc>
                          <a:spcPct val="105000"/>
                        </a:lnSpc>
                        <a:spcBef>
                          <a:spcPts val="0"/>
                        </a:spcBef>
                        <a:spcAft>
                          <a:spcPts val="0"/>
                        </a:spcAft>
                      </a:pPr>
                      <a:r>
                        <a:rPr lang="en-GB" sz="1000" b="0" i="0" u="sng" strike="noStrike" dirty="0">
                          <a:solidFill>
                            <a:srgbClr val="0563C1"/>
                          </a:solidFill>
                          <a:effectLst/>
                          <a:latin typeface="Calibri"/>
                          <a:ea typeface="Calibri" panose="020F0502020204030204" pitchFamily="34" charset="0"/>
                          <a:cs typeface="Calibri"/>
                          <a:hlinkClick r:id="rId6"/>
                        </a:rPr>
                        <a:t>Info@makeitlondon.co.uk</a:t>
                      </a:r>
                      <a:r>
                        <a:rPr lang="en-GB" sz="1000" b="0" i="0" u="none" strike="noStrike" dirty="0">
                          <a:effectLst/>
                          <a:latin typeface="Calibri"/>
                          <a:ea typeface="Calibri" panose="020F0502020204030204" pitchFamily="34" charset="0"/>
                          <a:cs typeface="Calibri"/>
                        </a:rPr>
                        <a:t> </a:t>
                      </a:r>
                      <a:endParaRPr lang="en-GB" sz="1000" b="0" i="0" u="none" strike="noStrike">
                        <a:effectLst/>
                        <a:latin typeface="Arial" panose="020B0604020202020204" pitchFamily="34" charset="0"/>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020 3745 1565 </a:t>
                      </a:r>
                      <a:endParaRPr lang="en-GB" sz="1000" b="0" i="0" u="none" strike="noStrike">
                        <a:effectLst/>
                        <a:latin typeface="Arial" panose="020B0604020202020204" pitchFamily="34" charset="0"/>
                      </a:endParaRPr>
                    </a:p>
                    <a:p>
                      <a:pPr algn="l" fontAlgn="ctr">
                        <a:lnSpc>
                          <a:spcPct val="105000"/>
                        </a:lnSpc>
                        <a:spcBef>
                          <a:spcPts val="0"/>
                        </a:spcBef>
                        <a:spcAft>
                          <a:spcPts val="0"/>
                        </a:spcAft>
                      </a:pPr>
                      <a:r>
                        <a:rPr lang="en-GB" sz="1000" b="0" i="0" u="sng" strike="noStrike" dirty="0">
                          <a:solidFill>
                            <a:srgbClr val="0563C1"/>
                          </a:solidFill>
                          <a:effectLst/>
                          <a:latin typeface="Calibri"/>
                          <a:ea typeface="Calibri" panose="020F0502020204030204" pitchFamily="34" charset="0"/>
                          <a:cs typeface="Calibri"/>
                          <a:hlinkClick r:id="rId7"/>
                        </a:rPr>
                        <a:t>https://www.instagram.com/factory15barking</a:t>
                      </a:r>
                      <a:r>
                        <a:rPr lang="en-GB" sz="1000" b="0" i="0" u="none" strike="noStrike" dirty="0">
                          <a:effectLst/>
                          <a:latin typeface="Calibri"/>
                          <a:ea typeface="Calibri" panose="020F0502020204030204" pitchFamily="34" charset="0"/>
                          <a:cs typeface="Calibri"/>
                        </a:rPr>
                        <a:t> </a:t>
                      </a:r>
                      <a:endParaRPr lang="en-GB" sz="1000" b="0" i="0" u="none" strike="noStrike">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A limited number of Future Enterprise spaces are available at extra reduced rent for businesses and social sector enterprises who are shaping a better future for us all. Applications open every summer.</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701737"/>
                  </a:ext>
                </a:extLst>
              </a:tr>
              <a:tr h="669838">
                <a:tc>
                  <a:txBody>
                    <a:bodyPr/>
                    <a:lstStyle/>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Riverside Mills – Bow Arts</a:t>
                      </a:r>
                      <a:endParaRPr lang="en-GB" sz="1000" b="0" i="0" u="none" strike="noStrike" dirty="0">
                        <a:effectLst/>
                        <a:latin typeface="Calibri"/>
                        <a:cs typeface="Calibri"/>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Commercial Unit 1</a:t>
                      </a:r>
                      <a:endParaRPr lang="en-GB" sz="1000" b="0" i="0" u="none" strike="noStrike" dirty="0">
                        <a:effectLst/>
                        <a:latin typeface="Calibri"/>
                        <a:cs typeface="Calibri"/>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42 Abbey Road</a:t>
                      </a:r>
                      <a:endParaRPr lang="en-GB" sz="1000" b="0" i="0" u="none" strike="noStrike" dirty="0">
                        <a:effectLst/>
                        <a:latin typeface="Calibri"/>
                        <a:cs typeface="Calibri"/>
                      </a:endParaRPr>
                    </a:p>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Barking IG11 7RU</a:t>
                      </a:r>
                      <a:endParaRPr lang="en-GB" sz="1000" b="0" i="0" u="none" strike="noStrike" dirty="0">
                        <a:effectLst/>
                        <a:latin typeface="Calibri"/>
                        <a:cs typeface="Calibri"/>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Affordable studios for artists, makers and designers with step free access.</a:t>
                      </a:r>
                      <a:endParaRPr lang="en-GB" sz="1000" b="0" i="0" u="none" strike="noStrike" dirty="0">
                        <a:effectLst/>
                        <a:latin typeface="Arial" panose="020B0604020202020204" pitchFamily="34" charset="0"/>
                      </a:endParaRPr>
                    </a:p>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Ave £/sq ft £12 inclusive</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Calibri"/>
                          <a:ea typeface="Calibri" panose="020F0502020204030204" pitchFamily="34" charset="0"/>
                          <a:cs typeface="Calibri"/>
                        </a:rPr>
                        <a:t>Workshops, training sessions, panel discussions and the sale of your art through Own Art</a:t>
                      </a:r>
                      <a:endParaRPr lang="en-GB" sz="1000" b="0" i="0" u="none" strike="noStrike" dirty="0">
                        <a:effectLst/>
                        <a:latin typeface="Calibri"/>
                        <a:cs typeface="Calibri"/>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sng" strike="noStrike" dirty="0">
                          <a:solidFill>
                            <a:srgbClr val="0563C1"/>
                          </a:solidFill>
                          <a:effectLst/>
                          <a:latin typeface="Calibri"/>
                          <a:ea typeface="Calibri" panose="020F0502020204030204" pitchFamily="34" charset="0"/>
                          <a:cs typeface="Calibri"/>
                          <a:hlinkClick r:id="rId8"/>
                        </a:rPr>
                        <a:t>https://www.bowarts.org/location/riverside-mills/</a:t>
                      </a:r>
                      <a:r>
                        <a:rPr lang="en-GB" sz="1000" b="0" i="0" u="none" strike="noStrike" dirty="0">
                          <a:effectLst/>
                          <a:latin typeface="Calibri"/>
                          <a:ea typeface="Calibri" panose="020F0502020204030204" pitchFamily="34" charset="0"/>
                          <a:cs typeface="Calibri"/>
                        </a:rPr>
                        <a:t> </a:t>
                      </a:r>
                      <a:endParaRPr lang="en-GB" sz="1000" b="0" i="0" u="none" strike="noStrike">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000" b="0" i="0" u="none" strike="noStrike" dirty="0">
                        <a:effectLst/>
                        <a:latin typeface="Arial" panose="020B0604020202020204" pitchFamily="34" charset="0"/>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65176"/>
                  </a:ext>
                </a:extLst>
              </a:tr>
            </a:tbl>
          </a:graphicData>
        </a:graphic>
      </p:graphicFrame>
    </p:spTree>
    <p:extLst>
      <p:ext uri="{BB962C8B-B14F-4D97-AF65-F5344CB8AC3E}">
        <p14:creationId xmlns:p14="http://schemas.microsoft.com/office/powerpoint/2010/main" val="83628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5BC9699D-90EB-8D76-E43D-04AD21A5B631}"/>
              </a:ext>
            </a:extLst>
          </p:cNvPr>
          <p:cNvGraphicFramePr>
            <a:graphicFrameLocks noGrp="1"/>
          </p:cNvGraphicFramePr>
          <p:nvPr>
            <p:extLst>
              <p:ext uri="{D42A27DB-BD31-4B8C-83A1-F6EECF244321}">
                <p14:modId xmlns:p14="http://schemas.microsoft.com/office/powerpoint/2010/main" val="626767076"/>
              </p:ext>
            </p:extLst>
          </p:nvPr>
        </p:nvGraphicFramePr>
        <p:xfrm>
          <a:off x="457200" y="750961"/>
          <a:ext cx="11544299" cy="5048947"/>
        </p:xfrm>
        <a:graphic>
          <a:graphicData uri="http://schemas.openxmlformats.org/drawingml/2006/table">
            <a:tbl>
              <a:tblPr firstRow="1" firstCol="1" bandRow="1"/>
              <a:tblGrid>
                <a:gridCol w="1670750">
                  <a:extLst>
                    <a:ext uri="{9D8B030D-6E8A-4147-A177-3AD203B41FA5}">
                      <a16:colId xmlns:a16="http://schemas.microsoft.com/office/drawing/2014/main" val="859727357"/>
                    </a:ext>
                  </a:extLst>
                </a:gridCol>
                <a:gridCol w="2952515">
                  <a:extLst>
                    <a:ext uri="{9D8B030D-6E8A-4147-A177-3AD203B41FA5}">
                      <a16:colId xmlns:a16="http://schemas.microsoft.com/office/drawing/2014/main" val="710451553"/>
                    </a:ext>
                  </a:extLst>
                </a:gridCol>
                <a:gridCol w="2587083">
                  <a:extLst>
                    <a:ext uri="{9D8B030D-6E8A-4147-A177-3AD203B41FA5}">
                      <a16:colId xmlns:a16="http://schemas.microsoft.com/office/drawing/2014/main" val="170297174"/>
                    </a:ext>
                  </a:extLst>
                </a:gridCol>
                <a:gridCol w="4333951">
                  <a:extLst>
                    <a:ext uri="{9D8B030D-6E8A-4147-A177-3AD203B41FA5}">
                      <a16:colId xmlns:a16="http://schemas.microsoft.com/office/drawing/2014/main" val="1866940992"/>
                    </a:ext>
                  </a:extLst>
                </a:gridCol>
              </a:tblGrid>
              <a:tr h="117866">
                <a:tc>
                  <a:txBody>
                    <a:bodyPr/>
                    <a:lstStyle/>
                    <a:p>
                      <a:pPr algn="l" fontAlgn="ctr">
                        <a:lnSpc>
                          <a:spcPct val="105000"/>
                        </a:lnSpc>
                        <a:spcBef>
                          <a:spcPts val="0"/>
                        </a:spcBef>
                        <a:spcAft>
                          <a:spcPts val="0"/>
                        </a:spcAft>
                      </a:pPr>
                      <a:r>
                        <a:rPr lang="en-GB" sz="1000" b="1" i="0" u="none" strike="noStrike" dirty="0">
                          <a:effectLst/>
                          <a:latin typeface="+mn-lt"/>
                          <a:ea typeface="Calibri" panose="020F0502020204030204" pitchFamily="34" charset="0"/>
                          <a:cs typeface="Calibri" panose="020F0502020204030204" pitchFamily="34" charset="0"/>
                        </a:rPr>
                        <a:t>Name and address of workspace</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1" i="0" u="none" strike="noStrike" dirty="0">
                          <a:effectLst/>
                          <a:latin typeface="+mn-lt"/>
                          <a:ea typeface="Calibri" panose="020F0502020204030204" pitchFamily="34" charset="0"/>
                          <a:cs typeface="Calibri" panose="020F0502020204030204" pitchFamily="34" charset="0"/>
                        </a:rPr>
                        <a:t>Brief description of types of spaces available &amp; prices</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1" i="0" u="none" strike="noStrike" dirty="0">
                          <a:effectLst/>
                          <a:latin typeface="+mn-lt"/>
                          <a:ea typeface="Calibri" panose="020F0502020204030204" pitchFamily="34" charset="0"/>
                          <a:cs typeface="Calibri" panose="020F0502020204030204" pitchFamily="34" charset="0"/>
                        </a:rPr>
                        <a:t>Summary of services offered to businesses</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1" i="0" u="none" strike="noStrike" dirty="0">
                          <a:effectLst/>
                          <a:latin typeface="+mn-lt"/>
                          <a:ea typeface="Calibri" panose="020F0502020204030204" pitchFamily="34" charset="0"/>
                          <a:cs typeface="Calibri" panose="020F0502020204030204" pitchFamily="34" charset="0"/>
                        </a:rPr>
                        <a:t>Contact website, email &amp; telephone </a:t>
                      </a:r>
                    </a:p>
                    <a:p>
                      <a:pPr algn="l" fontAlgn="ctr">
                        <a:lnSpc>
                          <a:spcPct val="105000"/>
                        </a:lnSpc>
                        <a:spcBef>
                          <a:spcPts val="0"/>
                        </a:spcBef>
                        <a:spcAft>
                          <a:spcPts val="0"/>
                        </a:spcAft>
                      </a:pPr>
                      <a:r>
                        <a:rPr lang="en-GB" sz="1000" b="1" i="0" u="none" strike="noStrike" dirty="0">
                          <a:effectLst/>
                          <a:latin typeface="+mn-lt"/>
                          <a:cs typeface="Calibri" panose="020F0502020204030204" pitchFamily="34" charset="0"/>
                        </a:rPr>
                        <a:t>Any other relevant info</a:t>
                      </a:r>
                    </a:p>
                    <a:p>
                      <a:pPr algn="l" fontAlgn="ctr">
                        <a:lnSpc>
                          <a:spcPct val="105000"/>
                        </a:lnSpc>
                        <a:spcBef>
                          <a:spcPts val="0"/>
                        </a:spcBef>
                        <a:spcAft>
                          <a:spcPts val="0"/>
                        </a:spcAft>
                      </a:pP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811865"/>
                  </a:ext>
                </a:extLst>
              </a:tr>
              <a:tr h="669838">
                <a:tc>
                  <a:txBody>
                    <a:bodyPr/>
                    <a:lstStyle/>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Icehouse Court Studios – Bow Arts</a:t>
                      </a:r>
                      <a:endParaRPr lang="en-GB" sz="1000" b="0" i="0" u="none" strike="noStrike" dirty="0">
                        <a:effectLst/>
                        <a:latin typeface="+mn-lt"/>
                      </a:endParaRPr>
                    </a:p>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Units 1-11, 56 Abbey Rd</a:t>
                      </a:r>
                      <a:endParaRPr lang="en-GB" sz="1000" b="0" i="0" u="none" strike="noStrike" dirty="0">
                        <a:effectLst/>
                        <a:latin typeface="+mn-lt"/>
                      </a:endParaRPr>
                    </a:p>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Barking IG11 7FR</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Affordable studios for makers, artists and designers with step free access.</a:t>
                      </a:r>
                      <a:endParaRPr lang="en-GB" sz="1000" b="0" i="0" u="none" strike="noStrike" dirty="0">
                        <a:effectLst/>
                        <a:latin typeface="+mn-lt"/>
                      </a:endParaRPr>
                    </a:p>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Ave £/sq ft £12 inclusive</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Workshops, training sessions, panel discussions and the sale of your own art</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sng" strike="noStrike" dirty="0">
                          <a:solidFill>
                            <a:srgbClr val="0563C1"/>
                          </a:solidFill>
                          <a:effectLst/>
                          <a:latin typeface="+mn-lt"/>
                          <a:ea typeface="Calibri" panose="020F0502020204030204" pitchFamily="34" charset="0"/>
                          <a:cs typeface="Calibri" panose="020F0502020204030204" pitchFamily="34" charset="0"/>
                          <a:hlinkClick r:id="rId2"/>
                        </a:rPr>
                        <a:t>https://www.bowarts.org/location/ice-house-court/</a:t>
                      </a:r>
                      <a:r>
                        <a:rPr lang="en-GB" sz="1000" b="0" i="0" u="none" strike="noStrike" dirty="0">
                          <a:effectLst/>
                          <a:latin typeface="+mn-lt"/>
                          <a:ea typeface="Calibri" panose="020F0502020204030204" pitchFamily="34" charset="0"/>
                          <a:cs typeface="Calibri" panose="020F0502020204030204" pitchFamily="34" charset="0"/>
                        </a:rPr>
                        <a:t> </a:t>
                      </a:r>
                    </a:p>
                    <a:p>
                      <a:pPr algn="l" fontAlgn="ctr">
                        <a:lnSpc>
                          <a:spcPct val="105000"/>
                        </a:lnSpc>
                        <a:spcBef>
                          <a:spcPts val="0"/>
                        </a:spcBef>
                        <a:spcAft>
                          <a:spcPts val="0"/>
                        </a:spcAft>
                      </a:pPr>
                      <a:r>
                        <a:rPr lang="en-GB" sz="1000" b="0" i="0" u="none" strike="noStrike" dirty="0">
                          <a:effectLst/>
                          <a:latin typeface="+mn-lt"/>
                          <a:cs typeface="Calibri" panose="020F0502020204030204" pitchFamily="34" charset="0"/>
                        </a:rPr>
                        <a:t> </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315140"/>
                  </a:ext>
                </a:extLst>
              </a:tr>
              <a:tr h="669838">
                <a:tc>
                  <a:txBody>
                    <a:bodyPr/>
                    <a:lstStyle/>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a:rPr>
                        <a:t>The Boathouse Creative Studios</a:t>
                      </a:r>
                      <a:endParaRPr lang="en-GB" sz="1000" b="0" i="0" u="none" strike="noStrike" dirty="0">
                        <a:effectLst/>
                        <a:latin typeface="+mn-lt"/>
                        <a:cs typeface="Calibri"/>
                      </a:endParaRPr>
                    </a:p>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a:rPr>
                        <a:t>62-76 Abbey Road</a:t>
                      </a:r>
                      <a:endParaRPr lang="en-GB" sz="1000" b="0" i="0" u="none" strike="noStrike" dirty="0">
                        <a:effectLst/>
                        <a:latin typeface="+mn-lt"/>
                        <a:cs typeface="Calibri"/>
                      </a:endParaRPr>
                    </a:p>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a:rPr>
                        <a:t>Barking, IG11 7BT</a:t>
                      </a:r>
                      <a:endParaRPr lang="en-GB" sz="1000" b="0" i="0" u="none" strike="noStrike" dirty="0">
                        <a:effectLst/>
                        <a:latin typeface="+mn-lt"/>
                        <a:cs typeface="Calibri"/>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Studio space available to hire for rehearsals, workshops and events</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dirty="0">
                          <a:solidFill>
                            <a:srgbClr val="373941"/>
                          </a:solidFill>
                          <a:effectLst/>
                          <a:latin typeface="+mn-lt"/>
                        </a:rPr>
                        <a:t>An unusual and quirky riverside multi-purpose venue offering four flexible studios for a variety of business, corporate and private celebration events.</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sng" strike="noStrike" dirty="0">
                          <a:solidFill>
                            <a:srgbClr val="0563C1"/>
                          </a:solidFill>
                          <a:effectLst/>
                          <a:latin typeface="+mn-lt"/>
                          <a:ea typeface="Calibri" panose="020F0502020204030204" pitchFamily="34" charset="0"/>
                          <a:cs typeface="Calibri" panose="020F0502020204030204" pitchFamily="34" charset="0"/>
                          <a:hlinkClick r:id="rId3"/>
                        </a:rPr>
                        <a:t>www.boathousebarking.co.uk</a:t>
                      </a:r>
                      <a:r>
                        <a:rPr lang="en-GB" sz="1000" b="0" i="0" u="none" strike="noStrike" dirty="0">
                          <a:effectLst/>
                          <a:latin typeface="+mn-lt"/>
                          <a:ea typeface="Calibri" panose="020F0502020204030204" pitchFamily="34" charset="0"/>
                          <a:cs typeface="Calibri" panose="020F0502020204030204" pitchFamily="34" charset="0"/>
                        </a:rPr>
                        <a:t> </a:t>
                      </a:r>
                      <a:endParaRPr lang="en-GB" sz="1000" b="0" i="0" u="none" strike="noStrike" dirty="0">
                        <a:effectLst/>
                        <a:latin typeface="+mn-lt"/>
                      </a:endParaRPr>
                    </a:p>
                    <a:p>
                      <a:pPr algn="l" fontAlgn="ctr">
                        <a:lnSpc>
                          <a:spcPct val="105000"/>
                        </a:lnSpc>
                        <a:spcBef>
                          <a:spcPts val="0"/>
                        </a:spcBef>
                        <a:spcAft>
                          <a:spcPts val="0"/>
                        </a:spcAft>
                      </a:pPr>
                      <a:r>
                        <a:rPr lang="en-GB" sz="1000" b="0" i="0" u="sng" strike="noStrike" dirty="0">
                          <a:solidFill>
                            <a:srgbClr val="0563C1"/>
                          </a:solidFill>
                          <a:effectLst/>
                          <a:latin typeface="+mn-lt"/>
                          <a:ea typeface="Calibri" panose="020F0502020204030204" pitchFamily="34" charset="0"/>
                          <a:cs typeface="Calibri" panose="020F0502020204030204" pitchFamily="34" charset="0"/>
                          <a:hlinkClick r:id="rId4"/>
                        </a:rPr>
                        <a:t>admin@boathousecic.co.uk</a:t>
                      </a:r>
                      <a:r>
                        <a:rPr lang="en-GB" sz="1000" b="0" i="0" u="none" strike="noStrike" dirty="0">
                          <a:effectLst/>
                          <a:latin typeface="+mn-lt"/>
                          <a:ea typeface="Calibri" panose="020F0502020204030204" pitchFamily="34" charset="0"/>
                          <a:cs typeface="Calibri" panose="020F0502020204030204" pitchFamily="34" charset="0"/>
                        </a:rPr>
                        <a:t> </a:t>
                      </a:r>
                      <a:endParaRPr lang="en-GB" sz="1000" b="0" i="0" u="none" strike="noStrike" dirty="0">
                        <a:effectLst/>
                        <a:latin typeface="+mn-lt"/>
                      </a:endParaRPr>
                    </a:p>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020 8594 0039 </a:t>
                      </a:r>
                    </a:p>
                    <a:p>
                      <a:pPr algn="l" fontAlgn="ctr">
                        <a:lnSpc>
                          <a:spcPct val="105000"/>
                        </a:lnSpc>
                        <a:spcBef>
                          <a:spcPts val="0"/>
                        </a:spcBef>
                        <a:spcAft>
                          <a:spcPts val="0"/>
                        </a:spcAft>
                      </a:pPr>
                      <a:r>
                        <a:rPr lang="en-GB" sz="1000" b="0" i="0" u="none" strike="noStrike" dirty="0">
                          <a:effectLst/>
                          <a:latin typeface="+mn-lt"/>
                          <a:cs typeface="Calibri" panose="020F0502020204030204" pitchFamily="34" charset="0"/>
                        </a:rPr>
                        <a:t> </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903549"/>
                  </a:ext>
                </a:extLst>
              </a:tr>
              <a:tr h="669838">
                <a:tc>
                  <a:txBody>
                    <a:bodyPr/>
                    <a:lstStyle/>
                    <a:p>
                      <a:pPr marL="0" marR="0" lvl="0" indent="0" algn="l" rtl="0">
                        <a:lnSpc>
                          <a:spcPct val="105000"/>
                        </a:lnSpc>
                        <a:spcBef>
                          <a:spcPts val="0"/>
                        </a:spcBef>
                        <a:spcAft>
                          <a:spcPts val="0"/>
                        </a:spcAft>
                        <a:buClrTx/>
                        <a:buSzTx/>
                        <a:buFontTx/>
                        <a:buNone/>
                      </a:pPr>
                      <a:r>
                        <a:rPr lang="en-GB" sz="1000" b="0" i="0" u="none" strike="noStrike" kern="1200" dirty="0">
                          <a:solidFill>
                            <a:schemeClr val="tx1"/>
                          </a:solidFill>
                          <a:effectLst/>
                          <a:latin typeface="+mn-lt"/>
                          <a:ea typeface="+mn-ea"/>
                          <a:cs typeface="Calibri"/>
                        </a:rPr>
                        <a:t>Barking and Dagenham Council – Commercial Property </a:t>
                      </a:r>
                      <a:endParaRPr lang="en-US"/>
                    </a:p>
                    <a:p>
                      <a:pPr lvl="0" algn="l">
                        <a:lnSpc>
                          <a:spcPct val="105000"/>
                        </a:lnSpc>
                        <a:spcBef>
                          <a:spcPts val="0"/>
                        </a:spcBef>
                        <a:spcAft>
                          <a:spcPts val="0"/>
                        </a:spcAft>
                        <a:buNone/>
                      </a:pP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05000"/>
                        </a:lnSpc>
                        <a:spcAft>
                          <a:spcPts val="800"/>
                        </a:spcAft>
                        <a:buNone/>
                      </a:pPr>
                      <a:r>
                        <a:rPr lang="en-GB" sz="1000" dirty="0"/>
                        <a:t>Commercial units and spaces to let in various locations across the borough. Including Dagenham Heathway Shopping Centre</a:t>
                      </a:r>
                      <a:endParaRPr lang="en-GB" sz="100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5000"/>
                        </a:lnSpc>
                        <a:spcBef>
                          <a:spcPts val="0"/>
                        </a:spcBef>
                        <a:spcAft>
                          <a:spcPts val="0"/>
                        </a:spcAft>
                        <a:buNone/>
                      </a:pP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05000"/>
                        </a:lnSpc>
                        <a:spcAft>
                          <a:spcPts val="800"/>
                        </a:spcAft>
                        <a:buNone/>
                      </a:pPr>
                      <a:r>
                        <a:rPr lang="en-GB" sz="1000" u="sng" dirty="0">
                          <a:solidFill>
                            <a:srgbClr val="0563C1"/>
                          </a:solidFill>
                          <a:effectLst/>
                          <a:latin typeface="+mn-lt"/>
                          <a:ea typeface="Calibri" panose="020F0502020204030204" pitchFamily="34" charset="0"/>
                          <a:cs typeface="Calibri"/>
                          <a:hlinkClick r:id="rId5"/>
                        </a:rPr>
                        <a:t>https</a:t>
                      </a:r>
                      <a:r>
                        <a:rPr lang="en-GB" sz="1000" u="sng" dirty="0">
                          <a:solidFill>
                            <a:srgbClr val="0563C1"/>
                          </a:solidFill>
                          <a:effectLst/>
                          <a:latin typeface="+mn-lt"/>
                          <a:ea typeface="Calibri" panose="020F0502020204030204" pitchFamily="34" charset="0"/>
                          <a:cs typeface="Calibri"/>
                          <a:hlinkClick r:id="rId5">
                            <a:extLst>
                              <a:ext uri="{A12FA001-AC4F-418D-AE19-62706E023703}">
                                <ahyp:hlinkClr xmlns:ahyp="http://schemas.microsoft.com/office/drawing/2018/hyperlinkcolor" val="tx"/>
                              </a:ext>
                            </a:extLst>
                          </a:hlinkClick>
                        </a:rPr>
                        <a:t>://www.lbbd.gov.uk/business/commercial-property</a:t>
                      </a:r>
                      <a:endParaRPr lang="en-GB" sz="1000">
                        <a:effectLst/>
                        <a:latin typeface="+mn-lt"/>
                        <a:ea typeface="Calibri" panose="020F0502020204030204" pitchFamily="34" charset="0"/>
                        <a:cs typeface="Times New Roman"/>
                      </a:endParaRPr>
                    </a:p>
                    <a:p>
                      <a:pPr lvl="0">
                        <a:lnSpc>
                          <a:spcPct val="105000"/>
                        </a:lnSpc>
                        <a:spcAft>
                          <a:spcPts val="800"/>
                        </a:spcAft>
                        <a:buNone/>
                      </a:pPr>
                      <a:endParaRPr lang="en-GB" sz="1000">
                        <a:effectLst/>
                        <a:latin typeface="+mn-lt"/>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65176"/>
                  </a:ext>
                </a:extLst>
              </a:tr>
              <a:tr h="669838">
                <a:tc>
                  <a:txBody>
                    <a:bodyPr/>
                    <a:lstStyle/>
                    <a:p>
                      <a:pPr marL="0" marR="0" lvl="0" indent="0" algn="l" rtl="0" eaLnBrk="1" fontAlgn="ctr" latinLnBrk="0" hangingPunct="1">
                        <a:lnSpc>
                          <a:spcPct val="105000"/>
                        </a:lnSpc>
                        <a:spcBef>
                          <a:spcPts val="0"/>
                        </a:spcBef>
                        <a:spcAft>
                          <a:spcPts val="0"/>
                        </a:spcAft>
                        <a:buClrTx/>
                        <a:buSzTx/>
                        <a:buFontTx/>
                        <a:buNone/>
                      </a:pPr>
                      <a:r>
                        <a:rPr lang="en-GB" sz="1000" b="0" i="0" u="none" strike="noStrike" kern="1200" dirty="0">
                          <a:solidFill>
                            <a:schemeClr val="tx1"/>
                          </a:solidFill>
                          <a:effectLst/>
                          <a:latin typeface="+mn-lt"/>
                          <a:ea typeface="+mn-ea"/>
                          <a:cs typeface="Calibri"/>
                        </a:rPr>
                        <a:t>London East UK</a:t>
                      </a:r>
                    </a:p>
                    <a:p>
                      <a:pPr algn="l" fontAlgn="ctr">
                        <a:lnSpc>
                          <a:spcPct val="105000"/>
                        </a:lnSpc>
                        <a:spcBef>
                          <a:spcPts val="0"/>
                        </a:spcBef>
                        <a:spcAft>
                          <a:spcPts val="0"/>
                        </a:spcAft>
                      </a:pP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05000"/>
                        </a:lnSpc>
                        <a:spcAft>
                          <a:spcPts val="800"/>
                        </a:spcAft>
                        <a:buNone/>
                      </a:pPr>
                      <a:r>
                        <a:rPr lang="en-GB" sz="1000" dirty="0">
                          <a:effectLst/>
                          <a:latin typeface="+mn-lt"/>
                          <a:cs typeface="Calibri"/>
                        </a:rPr>
                        <a:t>Business, science and technology park at Dagenham East – offering specialist lab space as well as office and warehousing.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mn-lt"/>
                        </a:rPr>
                        <a:t>Fully serviced laboratories, offices and conference space with an onsite café and catering service</a:t>
                      </a: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05000"/>
                        </a:lnSpc>
                        <a:spcAft>
                          <a:spcPts val="800"/>
                        </a:spcAft>
                        <a:buNone/>
                      </a:pPr>
                      <a:r>
                        <a:rPr lang="en-GB" sz="1000" b="0" i="0" u="none" strike="noStrike" noProof="0" dirty="0">
                          <a:solidFill>
                            <a:srgbClr val="0563C1"/>
                          </a:solidFill>
                          <a:effectLst/>
                          <a:hlinkClick r:id="rId6"/>
                        </a:rPr>
                        <a:t>https://www.londoneast-uk.com/</a:t>
                      </a:r>
                      <a:r>
                        <a:rPr lang="en-GB" sz="1000" b="0" i="0" u="none" strike="noStrike" noProof="0" dirty="0">
                          <a:solidFill>
                            <a:srgbClr val="0563C1"/>
                          </a:solidFill>
                          <a:effectLst/>
                        </a:rPr>
                        <a:t> </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483701"/>
                  </a:ext>
                </a:extLst>
              </a:tr>
              <a:tr h="669838">
                <a:tc>
                  <a:txBody>
                    <a:bodyPr/>
                    <a:lstStyle/>
                    <a:p>
                      <a:pPr lvl="0" algn="l">
                        <a:lnSpc>
                          <a:spcPct val="105000"/>
                        </a:lnSpc>
                        <a:spcBef>
                          <a:spcPts val="0"/>
                        </a:spcBef>
                        <a:spcAft>
                          <a:spcPts val="0"/>
                        </a:spcAft>
                        <a:buNone/>
                      </a:pPr>
                      <a:r>
                        <a:rPr lang="en-GB" sz="1000" b="0" i="0" u="none" strike="noStrike" dirty="0">
                          <a:effectLst/>
                          <a:latin typeface="+mn-lt"/>
                          <a:cs typeface="Calibri"/>
                        </a:rPr>
                        <a:t>Industria</a:t>
                      </a:r>
                    </a:p>
                  </a:txBody>
                  <a:tcPr marL="34202" marR="34202" marT="4751"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l">
                        <a:lnSpc>
                          <a:spcPct val="105000"/>
                        </a:lnSpc>
                        <a:spcBef>
                          <a:spcPts val="0"/>
                        </a:spcBef>
                        <a:spcAft>
                          <a:spcPts val="0"/>
                        </a:spcAft>
                        <a:buNone/>
                      </a:pPr>
                      <a:r>
                        <a:rPr lang="en-GB" sz="1000" b="0" i="0" u="none" strike="noStrike" baseline="0" noProof="0" dirty="0">
                          <a:solidFill>
                            <a:srgbClr val="000000"/>
                          </a:solidFill>
                          <a:effectLst/>
                          <a:latin typeface="Calibri"/>
                        </a:rPr>
                        <a:t>Industrial units in a pioneering multi-story scheme in Barking.</a:t>
                      </a:r>
                      <a:endParaRPr lang="en-US"/>
                    </a:p>
                  </a:txBody>
                  <a:tcPr marL="34202" marR="34202" marT="4751"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l">
                        <a:lnSpc>
                          <a:spcPct val="105000"/>
                        </a:lnSpc>
                        <a:spcBef>
                          <a:spcPts val="0"/>
                        </a:spcBef>
                        <a:spcAft>
                          <a:spcPts val="0"/>
                        </a:spcAft>
                        <a:buNone/>
                      </a:pPr>
                      <a:r>
                        <a:rPr lang="en-GB" sz="1000" b="0" i="0" u="none" strike="noStrike" baseline="0" noProof="0" dirty="0">
                          <a:solidFill>
                            <a:srgbClr val="000000"/>
                          </a:solidFill>
                          <a:effectLst/>
                          <a:latin typeface="Calibri"/>
                        </a:rPr>
                        <a:t>The scheme provides 45 new industrial warehouse and creative space units with a café, co-working lounge, meeting rooms and external break out space designed to bring local businesses together.. </a:t>
                      </a:r>
                      <a:endParaRPr lang="en-US" dirty="0"/>
                    </a:p>
                  </a:txBody>
                  <a:tcPr marL="34202" marR="34202" marT="4751"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l">
                        <a:lnSpc>
                          <a:spcPct val="105000"/>
                        </a:lnSpc>
                        <a:spcBef>
                          <a:spcPts val="0"/>
                        </a:spcBef>
                        <a:spcAft>
                          <a:spcPts val="0"/>
                        </a:spcAft>
                        <a:buNone/>
                      </a:pPr>
                      <a:r>
                        <a:rPr lang="en-GB" sz="1000" b="0" i="0" u="none" strike="noStrike" noProof="0" dirty="0">
                          <a:effectLst/>
                          <a:hlinkClick r:id="rId7"/>
                        </a:rPr>
                        <a:t>https://industriabarking.co.uk/</a:t>
                      </a:r>
                      <a:r>
                        <a:rPr lang="en-GB" sz="1000" b="0" i="0" u="none" strike="noStrike" noProof="0" dirty="0">
                          <a:effectLst/>
                        </a:rPr>
                        <a:t> </a:t>
                      </a:r>
                      <a:endParaRPr lang="en-US" dirty="0"/>
                    </a:p>
                    <a:p>
                      <a:pPr lvl="0" algn="l">
                        <a:lnSpc>
                          <a:spcPct val="105000"/>
                        </a:lnSpc>
                        <a:spcBef>
                          <a:spcPts val="0"/>
                        </a:spcBef>
                        <a:spcAft>
                          <a:spcPts val="0"/>
                        </a:spcAft>
                        <a:buNone/>
                      </a:pPr>
                      <a:endParaRPr lang="en-GB" sz="1000" b="0" i="0" u="none" strike="noStrike" dirty="0">
                        <a:effectLst/>
                        <a:latin typeface="+mn-lt"/>
                      </a:endParaRPr>
                    </a:p>
                  </a:txBody>
                  <a:tcPr marL="34202" marR="34202" marT="4751" marB="0" anchor="ctr">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tcPr>
                </a:tc>
                <a:extLst>
                  <a:ext uri="{0D108BD9-81ED-4DB2-BD59-A6C34878D82A}">
                    <a16:rowId xmlns:a16="http://schemas.microsoft.com/office/drawing/2014/main" val="1091258773"/>
                  </a:ext>
                </a:extLst>
              </a:tr>
              <a:tr h="669838">
                <a:tc>
                  <a:txBody>
                    <a:bodyPr/>
                    <a:lstStyle/>
                    <a:p>
                      <a:pPr lvl="0" algn="l">
                        <a:lnSpc>
                          <a:spcPct val="105000"/>
                        </a:lnSpc>
                        <a:spcBef>
                          <a:spcPts val="0"/>
                        </a:spcBef>
                        <a:spcAft>
                          <a:spcPts val="0"/>
                        </a:spcAft>
                        <a:buNone/>
                      </a:pPr>
                      <a:r>
                        <a:rPr lang="en-GB" sz="1000" b="0" i="0" u="none" strike="noStrike" dirty="0">
                          <a:effectLst/>
                          <a:latin typeface="+mn-lt"/>
                          <a:cs typeface="Calibri"/>
                        </a:rPr>
                        <a:t>CEME Business Campus</a:t>
                      </a:r>
                      <a:endParaRPr lang="en-GB" sz="1000" b="0" i="0" u="none" strike="noStrike">
                        <a:effectLst/>
                        <a:latin typeface="+mn-lt"/>
                      </a:endParaRPr>
                    </a:p>
                    <a:p>
                      <a:pPr lvl="0" algn="l">
                        <a:lnSpc>
                          <a:spcPct val="105000"/>
                        </a:lnSpc>
                        <a:spcBef>
                          <a:spcPts val="0"/>
                        </a:spcBef>
                        <a:spcAft>
                          <a:spcPts val="0"/>
                        </a:spcAft>
                        <a:buNone/>
                      </a:pPr>
                      <a:r>
                        <a:rPr lang="en-GB" sz="1000" b="0" i="0" u="none" strike="noStrike" dirty="0">
                          <a:effectLst/>
                          <a:latin typeface="+mn-lt"/>
                          <a:cs typeface="Calibri"/>
                        </a:rPr>
                        <a:t>Marsh Way</a:t>
                      </a:r>
                      <a:endParaRPr lang="en-GB" sz="1000" b="0" i="0" u="none" strike="noStrike">
                        <a:effectLst/>
                        <a:latin typeface="+mn-lt"/>
                      </a:endParaRPr>
                    </a:p>
                    <a:p>
                      <a:pPr lvl="0" algn="l">
                        <a:lnSpc>
                          <a:spcPct val="105000"/>
                        </a:lnSpc>
                        <a:spcBef>
                          <a:spcPts val="0"/>
                        </a:spcBef>
                        <a:spcAft>
                          <a:spcPts val="0"/>
                        </a:spcAft>
                        <a:buNone/>
                      </a:pPr>
                      <a:r>
                        <a:rPr lang="en-GB" sz="1000" b="0" i="0" u="none" strike="noStrike" dirty="0">
                          <a:effectLst/>
                          <a:latin typeface="+mn-lt"/>
                          <a:cs typeface="Calibri"/>
                        </a:rPr>
                        <a:t>Rainham</a:t>
                      </a:r>
                      <a:endParaRPr lang="en-GB" sz="1000" b="0" i="0" u="none" strike="noStrike">
                        <a:effectLst/>
                        <a:latin typeface="+mn-lt"/>
                      </a:endParaRPr>
                    </a:p>
                    <a:p>
                      <a:pPr lvl="0" algn="l">
                        <a:lnSpc>
                          <a:spcPct val="105000"/>
                        </a:lnSpc>
                        <a:spcBef>
                          <a:spcPts val="0"/>
                        </a:spcBef>
                        <a:spcAft>
                          <a:spcPts val="0"/>
                        </a:spcAft>
                        <a:buNone/>
                      </a:pPr>
                      <a:r>
                        <a:rPr lang="en-GB" sz="1000" b="0" i="0" u="none" strike="noStrike" dirty="0">
                          <a:effectLst/>
                          <a:latin typeface="+mn-lt"/>
                          <a:cs typeface="Calibri"/>
                        </a:rPr>
                        <a:t>RM13 8EU</a:t>
                      </a:r>
                      <a:endParaRPr lang="en-GB" sz="1000" b="0" i="0" u="none" strike="noStrike">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5000"/>
                        </a:lnSpc>
                        <a:spcBef>
                          <a:spcPts val="0"/>
                        </a:spcBef>
                        <a:spcAft>
                          <a:spcPts val="0"/>
                        </a:spcAft>
                        <a:buNone/>
                      </a:pPr>
                      <a:r>
                        <a:rPr lang="en-GB" sz="1000" b="0" i="0" u="none" strike="noStrike" dirty="0">
                          <a:effectLst/>
                          <a:latin typeface="+mn-lt"/>
                          <a:cs typeface="Calibri"/>
                        </a:rPr>
                        <a:t>19-acre campus bordering the borough with serviced offices, purpose-built workshop &amp; engineering space. Short-term coworking spaces &amp; virtual offices for start-up &amp; growing businesses. Focus on engineering, technology &amp; training businesses.</a:t>
                      </a:r>
                      <a:endParaRPr lang="en-GB" sz="1000" b="0" i="0" u="none" strike="noStrike">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5000"/>
                        </a:lnSpc>
                        <a:spcBef>
                          <a:spcPts val="0"/>
                        </a:spcBef>
                        <a:spcAft>
                          <a:spcPts val="0"/>
                        </a:spcAft>
                        <a:buNone/>
                      </a:pPr>
                      <a:r>
                        <a:rPr lang="en-GB" sz="1000" b="0" i="0" u="none" strike="noStrike" dirty="0">
                          <a:effectLst/>
                          <a:latin typeface="+mn-lt"/>
                          <a:cs typeface="Calibri"/>
                        </a:rPr>
                        <a:t>Free start-up and growth programme of events</a:t>
                      </a:r>
                      <a:endParaRPr lang="en-GB" sz="1000" b="0" i="0" u="none" strike="noStrike">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5000"/>
                        </a:lnSpc>
                        <a:spcBef>
                          <a:spcPts val="0"/>
                        </a:spcBef>
                        <a:spcAft>
                          <a:spcPts val="0"/>
                        </a:spcAft>
                        <a:buNone/>
                      </a:pPr>
                      <a:r>
                        <a:rPr lang="en-GB" sz="1000" b="0" i="0" u="sng" strike="noStrike" dirty="0">
                          <a:solidFill>
                            <a:srgbClr val="0563C1"/>
                          </a:solidFill>
                          <a:effectLst/>
                          <a:latin typeface="+mn-lt"/>
                          <a:cs typeface="Calibri"/>
                          <a:hlinkClick r:id="rId8"/>
                        </a:rPr>
                        <a:t>www.ceme.co.uk/workspaces/</a:t>
                      </a:r>
                      <a:r>
                        <a:rPr lang="en-GB" sz="1000" b="0" i="0" u="none" strike="noStrike" dirty="0">
                          <a:effectLst/>
                          <a:latin typeface="+mn-lt"/>
                          <a:cs typeface="Calibri"/>
                        </a:rPr>
                        <a:t>  </a:t>
                      </a:r>
                      <a:endParaRPr lang="en-GB" sz="1000" b="0" i="0" u="none" strike="noStrike">
                        <a:effectLst/>
                        <a:latin typeface="+mn-lt"/>
                      </a:endParaRPr>
                    </a:p>
                    <a:p>
                      <a:pPr lvl="0" algn="l">
                        <a:lnSpc>
                          <a:spcPct val="105000"/>
                        </a:lnSpc>
                        <a:spcBef>
                          <a:spcPts val="0"/>
                        </a:spcBef>
                        <a:spcAft>
                          <a:spcPts val="0"/>
                        </a:spcAft>
                        <a:buNone/>
                      </a:pPr>
                      <a:r>
                        <a:rPr lang="en-GB" sz="1000" b="0" i="0" u="sng" strike="noStrike" dirty="0">
                          <a:solidFill>
                            <a:srgbClr val="0563C1"/>
                          </a:solidFill>
                          <a:effectLst/>
                          <a:latin typeface="+mn-lt"/>
                          <a:cs typeface="Calibri"/>
                          <a:hlinkClick r:id="rId9"/>
                        </a:rPr>
                        <a:t>www.ceme.co.uk/business-growth-academy</a:t>
                      </a:r>
                      <a:r>
                        <a:rPr lang="en-GB" sz="1000" b="0" i="0" u="none" strike="noStrike" dirty="0">
                          <a:effectLst/>
                          <a:latin typeface="+mn-lt"/>
                          <a:cs typeface="Calibri"/>
                        </a:rPr>
                        <a:t> </a:t>
                      </a:r>
                      <a:endParaRPr lang="en-GB" sz="1000" b="0" i="0" u="none" strike="noStrike">
                        <a:effectLst/>
                        <a:latin typeface="+mn-lt"/>
                      </a:endParaRPr>
                    </a:p>
                    <a:p>
                      <a:pPr lvl="0" algn="l">
                        <a:lnSpc>
                          <a:spcPct val="105000"/>
                        </a:lnSpc>
                        <a:spcBef>
                          <a:spcPts val="0"/>
                        </a:spcBef>
                        <a:spcAft>
                          <a:spcPts val="0"/>
                        </a:spcAft>
                        <a:buNone/>
                      </a:pPr>
                      <a:r>
                        <a:rPr lang="en-GB" sz="1000" b="0" i="0" u="sng" strike="noStrike" dirty="0">
                          <a:solidFill>
                            <a:srgbClr val="0563C1"/>
                          </a:solidFill>
                          <a:effectLst/>
                          <a:latin typeface="+mn-lt"/>
                          <a:cs typeface="Calibri"/>
                          <a:hlinkClick r:id="rId10"/>
                        </a:rPr>
                        <a:t>info</a:t>
                      </a:r>
                      <a:r>
                        <a:rPr lang="en-GB" sz="1000" b="0" i="0" u="sng" strike="noStrike" dirty="0">
                          <a:solidFill>
                            <a:srgbClr val="0563C1"/>
                          </a:solidFill>
                          <a:effectLst/>
                          <a:latin typeface="+mn-lt"/>
                          <a:cs typeface="Calibri"/>
                          <a:hlinkClick r:id="rId10">
                            <a:extLst>
                              <a:ext uri="{A12FA001-AC4F-418D-AE19-62706E023703}">
                                <ahyp:hlinkClr xmlns:ahyp="http://schemas.microsoft.com/office/drawing/2018/hyperlinkcolor" val="tx"/>
                              </a:ext>
                            </a:extLst>
                          </a:hlinkClick>
                        </a:rPr>
                        <a:t>@ceme.co.uk</a:t>
                      </a:r>
                      <a:endParaRPr lang="en-GB" sz="1000" b="0" i="0" u="none" strike="noStrike">
                        <a:solidFill>
                          <a:srgbClr val="0563C1"/>
                        </a:solidFill>
                        <a:effectLst/>
                        <a:latin typeface="+mn-lt"/>
                        <a:cs typeface="Calibri"/>
                        <a:hlinkClick r:id="rId10">
                          <a:extLst>
                            <a:ext uri="{A12FA001-AC4F-418D-AE19-62706E023703}">
                              <ahyp:hlinkClr xmlns:ahyp="http://schemas.microsoft.com/office/drawing/2018/hyperlinkcolor" val="tx"/>
                            </a:ext>
                          </a:extLst>
                        </a:hlinkClick>
                      </a:endParaRPr>
                    </a:p>
                    <a:p>
                      <a:pPr lvl="0" algn="l">
                        <a:lnSpc>
                          <a:spcPct val="105000"/>
                        </a:lnSpc>
                        <a:spcBef>
                          <a:spcPts val="0"/>
                        </a:spcBef>
                        <a:spcAft>
                          <a:spcPts val="0"/>
                        </a:spcAft>
                        <a:buNone/>
                      </a:pPr>
                      <a:r>
                        <a:rPr lang="en-GB" sz="1000" b="0" i="0" u="none" strike="noStrike" dirty="0">
                          <a:effectLst/>
                          <a:latin typeface="+mn-lt"/>
                          <a:cs typeface="Calibri"/>
                        </a:rPr>
                        <a:t>020 8596 5400</a:t>
                      </a:r>
                      <a:endParaRPr lang="en-GB" sz="1000" b="0" i="0" u="none" strike="noStrike">
                        <a:effectLst/>
                        <a:latin typeface="+mn-lt"/>
                      </a:endParaRPr>
                    </a:p>
                    <a:p>
                      <a:pPr lvl="0" algn="l">
                        <a:lnSpc>
                          <a:spcPct val="105000"/>
                        </a:lnSpc>
                        <a:spcBef>
                          <a:spcPts val="0"/>
                        </a:spcBef>
                        <a:spcAft>
                          <a:spcPts val="0"/>
                        </a:spcAft>
                        <a:buNone/>
                      </a:pPr>
                      <a:endParaRPr lang="en-GB"/>
                    </a:p>
                    <a:p>
                      <a:pPr lvl="0" algn="l">
                        <a:lnSpc>
                          <a:spcPct val="105000"/>
                        </a:lnSpc>
                        <a:spcBef>
                          <a:spcPts val="0"/>
                        </a:spcBef>
                        <a:spcAft>
                          <a:spcPts val="0"/>
                        </a:spcAft>
                        <a:buNone/>
                      </a:pPr>
                      <a:endParaRPr lang="en-GB" sz="1000" b="0" i="0" u="none" strike="noStrike">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426066"/>
                  </a:ext>
                </a:extLst>
              </a:tr>
            </a:tbl>
          </a:graphicData>
        </a:graphic>
      </p:graphicFrame>
      <p:sp>
        <p:nvSpPr>
          <p:cNvPr id="7" name="Rectangle 6">
            <a:extLst>
              <a:ext uri="{FF2B5EF4-FFF2-40B4-BE49-F238E27FC236}">
                <a16:creationId xmlns:a16="http://schemas.microsoft.com/office/drawing/2014/main" id="{CC4AE8AC-2D24-10F2-8FE6-B811692D8918}"/>
              </a:ext>
            </a:extLst>
          </p:cNvPr>
          <p:cNvSpPr/>
          <p:nvPr/>
        </p:nvSpPr>
        <p:spPr>
          <a:xfrm>
            <a:off x="1082759" y="77768"/>
            <a:ext cx="9128828" cy="967728"/>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rPr>
              <a:t>Workspace providers </a:t>
            </a:r>
          </a:p>
          <a:p>
            <a:pPr algn="ctr">
              <a:lnSpc>
                <a:spcPct val="90000"/>
              </a:lnSpc>
              <a:spcBef>
                <a:spcPct val="0"/>
              </a:spcBef>
              <a:spcAft>
                <a:spcPts val="600"/>
              </a:spcAft>
            </a:pPr>
            <a:endPar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endParaRPr>
          </a:p>
        </p:txBody>
      </p:sp>
      <p:pic>
        <p:nvPicPr>
          <p:cNvPr id="2" name="Picture 1" descr="Logo&#10;&#10;Description automatically generated with low confidence">
            <a:extLst>
              <a:ext uri="{FF2B5EF4-FFF2-40B4-BE49-F238E27FC236}">
                <a16:creationId xmlns:a16="http://schemas.microsoft.com/office/drawing/2014/main" id="{AD0C9CE3-DF71-9298-C873-902F8FC364D2}"/>
              </a:ext>
            </a:extLst>
          </p:cNvPr>
          <p:cNvPicPr>
            <a:picLocks noChangeAspect="1"/>
          </p:cNvPicPr>
          <p:nvPr/>
        </p:nvPicPr>
        <p:blipFill>
          <a:blip r:embed="rId11">
            <a:alphaModFix amt="35000"/>
            <a:extLst>
              <a:ext uri="{28A0092B-C50C-407E-A947-70E740481C1C}">
                <a14:useLocalDpi xmlns:a14="http://schemas.microsoft.com/office/drawing/2010/main" val="0"/>
              </a:ext>
            </a:extLst>
          </a:blip>
          <a:stretch>
            <a:fillRect/>
          </a:stretch>
        </p:blipFill>
        <p:spPr>
          <a:xfrm>
            <a:off x="9756482" y="5543745"/>
            <a:ext cx="2378315" cy="1189158"/>
          </a:xfrm>
          <a:prstGeom prst="rect">
            <a:avLst/>
          </a:prstGeom>
        </p:spPr>
      </p:pic>
    </p:spTree>
    <p:extLst>
      <p:ext uri="{BB962C8B-B14F-4D97-AF65-F5344CB8AC3E}">
        <p14:creationId xmlns:p14="http://schemas.microsoft.com/office/powerpoint/2010/main" val="190596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5BC9699D-90EB-8D76-E43D-04AD21A5B631}"/>
              </a:ext>
            </a:extLst>
          </p:cNvPr>
          <p:cNvGraphicFramePr>
            <a:graphicFrameLocks noGrp="1"/>
          </p:cNvGraphicFramePr>
          <p:nvPr>
            <p:extLst>
              <p:ext uri="{D42A27DB-BD31-4B8C-83A1-F6EECF244321}">
                <p14:modId xmlns:p14="http://schemas.microsoft.com/office/powerpoint/2010/main" val="3435883659"/>
              </p:ext>
            </p:extLst>
          </p:nvPr>
        </p:nvGraphicFramePr>
        <p:xfrm>
          <a:off x="457200" y="750961"/>
          <a:ext cx="11544301" cy="2861267"/>
        </p:xfrm>
        <a:graphic>
          <a:graphicData uri="http://schemas.openxmlformats.org/drawingml/2006/table">
            <a:tbl>
              <a:tblPr firstRow="1" firstCol="1" bandRow="1"/>
              <a:tblGrid>
                <a:gridCol w="1670751">
                  <a:extLst>
                    <a:ext uri="{9D8B030D-6E8A-4147-A177-3AD203B41FA5}">
                      <a16:colId xmlns:a16="http://schemas.microsoft.com/office/drawing/2014/main" val="859727357"/>
                    </a:ext>
                  </a:extLst>
                </a:gridCol>
                <a:gridCol w="2952516">
                  <a:extLst>
                    <a:ext uri="{9D8B030D-6E8A-4147-A177-3AD203B41FA5}">
                      <a16:colId xmlns:a16="http://schemas.microsoft.com/office/drawing/2014/main" val="710451553"/>
                    </a:ext>
                  </a:extLst>
                </a:gridCol>
                <a:gridCol w="2587083">
                  <a:extLst>
                    <a:ext uri="{9D8B030D-6E8A-4147-A177-3AD203B41FA5}">
                      <a16:colId xmlns:a16="http://schemas.microsoft.com/office/drawing/2014/main" val="170297174"/>
                    </a:ext>
                  </a:extLst>
                </a:gridCol>
                <a:gridCol w="4333951">
                  <a:extLst>
                    <a:ext uri="{9D8B030D-6E8A-4147-A177-3AD203B41FA5}">
                      <a16:colId xmlns:a16="http://schemas.microsoft.com/office/drawing/2014/main" val="1866940992"/>
                    </a:ext>
                  </a:extLst>
                </a:gridCol>
              </a:tblGrid>
              <a:tr h="117866">
                <a:tc>
                  <a:txBody>
                    <a:bodyPr/>
                    <a:lstStyle/>
                    <a:p>
                      <a:pPr algn="l" fontAlgn="ctr">
                        <a:lnSpc>
                          <a:spcPct val="105000"/>
                        </a:lnSpc>
                        <a:spcBef>
                          <a:spcPts val="0"/>
                        </a:spcBef>
                        <a:spcAft>
                          <a:spcPts val="0"/>
                        </a:spcAft>
                      </a:pPr>
                      <a:r>
                        <a:rPr lang="en-GB" sz="1000" b="1" i="0" u="none" strike="noStrike" dirty="0">
                          <a:effectLst/>
                          <a:latin typeface="+mn-lt"/>
                          <a:ea typeface="Calibri" panose="020F0502020204030204" pitchFamily="34" charset="0"/>
                          <a:cs typeface="Calibri" panose="020F0502020204030204" pitchFamily="34" charset="0"/>
                        </a:rPr>
                        <a:t>Name and address of workspace</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1" i="0" u="none" strike="noStrike" dirty="0">
                          <a:effectLst/>
                          <a:latin typeface="+mn-lt"/>
                          <a:ea typeface="Calibri" panose="020F0502020204030204" pitchFamily="34" charset="0"/>
                          <a:cs typeface="Calibri" panose="020F0502020204030204" pitchFamily="34" charset="0"/>
                        </a:rPr>
                        <a:t>Brief description of types of spaces available &amp; prices</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1" i="0" u="none" strike="noStrike" dirty="0">
                          <a:effectLst/>
                          <a:latin typeface="+mn-lt"/>
                          <a:ea typeface="Calibri" panose="020F0502020204030204" pitchFamily="34" charset="0"/>
                          <a:cs typeface="Calibri" panose="020F0502020204030204" pitchFamily="34" charset="0"/>
                        </a:rPr>
                        <a:t>Summary of services offered to businesses</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1" i="0" u="none" strike="noStrike" dirty="0">
                          <a:effectLst/>
                          <a:latin typeface="+mn-lt"/>
                          <a:ea typeface="Calibri" panose="020F0502020204030204" pitchFamily="34" charset="0"/>
                          <a:cs typeface="Calibri" panose="020F0502020204030204" pitchFamily="34" charset="0"/>
                        </a:rPr>
                        <a:t>Contact website, email &amp; telephone </a:t>
                      </a:r>
                    </a:p>
                    <a:p>
                      <a:pPr algn="l" fontAlgn="ctr">
                        <a:lnSpc>
                          <a:spcPct val="105000"/>
                        </a:lnSpc>
                        <a:spcBef>
                          <a:spcPts val="0"/>
                        </a:spcBef>
                        <a:spcAft>
                          <a:spcPts val="0"/>
                        </a:spcAft>
                      </a:pPr>
                      <a:r>
                        <a:rPr lang="en-GB" sz="1000" b="1" i="0" u="none" strike="noStrike" dirty="0">
                          <a:effectLst/>
                          <a:latin typeface="+mn-lt"/>
                          <a:cs typeface="Calibri" panose="020F0502020204030204" pitchFamily="34" charset="0"/>
                        </a:rPr>
                        <a:t>Any other relevant info</a:t>
                      </a:r>
                    </a:p>
                    <a:p>
                      <a:pPr algn="l" fontAlgn="ctr">
                        <a:lnSpc>
                          <a:spcPct val="105000"/>
                        </a:lnSpc>
                        <a:spcBef>
                          <a:spcPts val="0"/>
                        </a:spcBef>
                        <a:spcAft>
                          <a:spcPts val="0"/>
                        </a:spcAft>
                      </a:pP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811865"/>
                  </a:ext>
                </a:extLst>
              </a:tr>
              <a:tr h="452433">
                <a:tc>
                  <a:txBody>
                    <a:bodyPr/>
                    <a:lstStyle/>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Vicarage Fields Shopping Centre</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Short and long term retail space for hire in Barking town centre.</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Shopping centre located in the heart of Barking Town Centre</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000" b="0" i="0" u="sng" strike="noStrike" dirty="0">
                          <a:solidFill>
                            <a:srgbClr val="0563C1"/>
                          </a:solidFill>
                          <a:effectLst/>
                          <a:latin typeface="+mn-lt"/>
                          <a:ea typeface="Calibri" panose="020F0502020204030204" pitchFamily="34" charset="0"/>
                          <a:cs typeface="Calibri" panose="020F0502020204030204" pitchFamily="34" charset="0"/>
                          <a:hlinkClick r:id="rId2"/>
                        </a:rPr>
                        <a:t>office@vicfield.co.uk</a:t>
                      </a:r>
                      <a:r>
                        <a:rPr lang="en-GB" sz="1000" b="0" i="0" u="none" strike="noStrike" dirty="0">
                          <a:effectLst/>
                          <a:latin typeface="+mn-lt"/>
                          <a:ea typeface="Calibri" panose="020F0502020204030204" pitchFamily="34" charset="0"/>
                          <a:cs typeface="Calibri" panose="020F0502020204030204" pitchFamily="34" charset="0"/>
                        </a:rPr>
                        <a:t> </a:t>
                      </a:r>
                      <a:endParaRPr lang="en-GB" sz="1000" b="0" i="0" u="none" strike="noStrike" dirty="0">
                        <a:effectLst/>
                        <a:latin typeface="+mn-lt"/>
                      </a:endParaRPr>
                    </a:p>
                    <a:p>
                      <a:pPr algn="l" fontAlgn="ctr">
                        <a:lnSpc>
                          <a:spcPct val="105000"/>
                        </a:lnSpc>
                        <a:spcBef>
                          <a:spcPts val="0"/>
                        </a:spcBef>
                        <a:spcAft>
                          <a:spcPts val="0"/>
                        </a:spcAft>
                      </a:pPr>
                      <a:r>
                        <a:rPr lang="en-GB" sz="1000" b="0" i="0" u="none" strike="noStrike" dirty="0">
                          <a:effectLst/>
                          <a:latin typeface="+mn-lt"/>
                          <a:ea typeface="Calibri" panose="020F0502020204030204" pitchFamily="34" charset="0"/>
                          <a:cs typeface="Calibri" panose="020F0502020204030204" pitchFamily="34" charset="0"/>
                        </a:rPr>
                        <a:t>020 8270 7100</a:t>
                      </a:r>
                    </a:p>
                    <a:p>
                      <a:pPr algn="l" fontAlgn="ctr">
                        <a:lnSpc>
                          <a:spcPct val="105000"/>
                        </a:lnSpc>
                        <a:spcBef>
                          <a:spcPts val="0"/>
                        </a:spcBef>
                        <a:spcAft>
                          <a:spcPts val="0"/>
                        </a:spcAft>
                      </a:pPr>
                      <a:r>
                        <a:rPr lang="en-GB" sz="1000" b="0" i="0" u="none" strike="noStrike" dirty="0">
                          <a:effectLst/>
                          <a:latin typeface="+mn-lt"/>
                          <a:cs typeface="Calibri" panose="020F0502020204030204" pitchFamily="34" charset="0"/>
                        </a:rPr>
                        <a:t> </a:t>
                      </a:r>
                      <a:endParaRPr lang="en-GB" sz="1000" b="0" i="0" u="none" strike="noStrike" dirty="0">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626978"/>
                  </a:ext>
                </a:extLst>
              </a:tr>
              <a:tr h="669838">
                <a:tc>
                  <a:txBody>
                    <a:bodyPr/>
                    <a:lstStyle/>
                    <a:p>
                      <a:pPr lvl="0" algn="l" fontAlgn="ctr">
                        <a:lnSpc>
                          <a:spcPct val="105000"/>
                        </a:lnSpc>
                        <a:spcBef>
                          <a:spcPts val="0"/>
                        </a:spcBef>
                        <a:spcAft>
                          <a:spcPts val="0"/>
                        </a:spcAft>
                      </a:pPr>
                      <a:r>
                        <a:rPr lang="en-GB" sz="1000" b="0" i="0" u="none" strike="noStrike" dirty="0">
                          <a:latin typeface="+mn-lt"/>
                        </a:rPr>
                        <a:t>CU London</a:t>
                      </a:r>
                    </a:p>
                    <a:p>
                      <a:pPr lvl="0" algn="l" fontAlgn="ctr">
                        <a:lnSpc>
                          <a:spcPct val="105000"/>
                        </a:lnSpc>
                        <a:spcBef>
                          <a:spcPts val="0"/>
                        </a:spcBef>
                        <a:spcAft>
                          <a:spcPts val="0"/>
                        </a:spcAft>
                      </a:pPr>
                      <a:r>
                        <a:rPr lang="en-GB" sz="1000" b="0" i="0" u="none" strike="noStrike" dirty="0">
                          <a:latin typeface="+mn-lt"/>
                        </a:rPr>
                        <a:t>Dagenham Campus</a:t>
                      </a:r>
                    </a:p>
                    <a:p>
                      <a:pPr lvl="0" algn="l" fontAlgn="ctr">
                        <a:lnSpc>
                          <a:spcPct val="105000"/>
                        </a:lnSpc>
                        <a:spcBef>
                          <a:spcPts val="0"/>
                        </a:spcBef>
                        <a:spcAft>
                          <a:spcPts val="0"/>
                        </a:spcAft>
                      </a:pPr>
                      <a:r>
                        <a:rPr lang="en-GB" sz="1000" b="0" i="0" u="none" strike="noStrike" dirty="0">
                          <a:latin typeface="+mn-lt"/>
                        </a:rPr>
                        <a:t>Rainham Road North</a:t>
                      </a:r>
                    </a:p>
                    <a:p>
                      <a:pPr lvl="0" algn="l" fontAlgn="ctr">
                        <a:lnSpc>
                          <a:spcPct val="105000"/>
                        </a:lnSpc>
                        <a:spcBef>
                          <a:spcPts val="0"/>
                        </a:spcBef>
                        <a:spcAft>
                          <a:spcPts val="0"/>
                        </a:spcAft>
                      </a:pPr>
                      <a:r>
                        <a:rPr lang="en-GB" sz="1000" b="0" i="0" u="none" strike="noStrike" dirty="0">
                          <a:latin typeface="+mn-lt"/>
                        </a:rPr>
                        <a:t>Dagenham</a:t>
                      </a:r>
                    </a:p>
                    <a:p>
                      <a:pPr lvl="0" algn="l" fontAlgn="ctr">
                        <a:lnSpc>
                          <a:spcPct val="105000"/>
                        </a:lnSpc>
                        <a:spcBef>
                          <a:spcPts val="0"/>
                        </a:spcBef>
                        <a:spcAft>
                          <a:spcPts val="0"/>
                        </a:spcAft>
                      </a:pPr>
                      <a:r>
                        <a:rPr lang="en-GB" sz="1000" b="0" i="0" u="none" strike="noStrike" dirty="0">
                          <a:latin typeface="+mn-lt"/>
                        </a:rPr>
                        <a:t>RM10 7BN</a:t>
                      </a:r>
                    </a:p>
                  </a:txBody>
                  <a:tcPr marL="34207" marR="34207" marT="4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fontAlgn="ctr" hangingPunct="1">
                        <a:lnSpc>
                          <a:spcPct val="105000"/>
                        </a:lnSpc>
                        <a:spcBef>
                          <a:spcPts val="0"/>
                        </a:spcBef>
                        <a:spcAft>
                          <a:spcPts val="0"/>
                        </a:spcAft>
                        <a:buNone/>
                        <a:tabLst/>
                      </a:pPr>
                      <a:r>
                        <a:rPr lang="en-GB" sz="1000" b="0" i="0" u="none" strike="noStrike" dirty="0">
                          <a:latin typeface="+mn-lt"/>
                          <a:ea typeface="Calibri" pitchFamily="34"/>
                          <a:cs typeface="Calibri" pitchFamily="34"/>
                        </a:rPr>
                        <a:t>Hotdesking ,co-working space for businesses, freelancers, creators, influencers and other professionals in RM10. Step free access.</a:t>
                      </a:r>
                    </a:p>
                    <a:p>
                      <a:pPr marL="0" marR="0" lvl="0" indent="0" algn="l" defTabSz="914400" rtl="0" fontAlgn="ctr" hangingPunct="1">
                        <a:lnSpc>
                          <a:spcPct val="105000"/>
                        </a:lnSpc>
                        <a:spcBef>
                          <a:spcPts val="0"/>
                        </a:spcBef>
                        <a:spcAft>
                          <a:spcPts val="0"/>
                        </a:spcAft>
                        <a:buNone/>
                        <a:tabLst/>
                      </a:pPr>
                      <a:endParaRPr lang="en-GB" sz="1000" b="0" i="0" u="none" strike="noStrike" dirty="0">
                        <a:latin typeface="+mn-lt"/>
                        <a:ea typeface="Calibri" pitchFamily="34"/>
                        <a:cs typeface="Calibri" pitchFamily="34"/>
                      </a:endParaRPr>
                    </a:p>
                    <a:p>
                      <a:pPr marL="0" marR="0" lvl="0" indent="0" algn="l" defTabSz="914400" rtl="0" fontAlgn="ctr" hangingPunct="1">
                        <a:lnSpc>
                          <a:spcPct val="105000"/>
                        </a:lnSpc>
                        <a:spcBef>
                          <a:spcPts val="0"/>
                        </a:spcBef>
                        <a:spcAft>
                          <a:spcPts val="0"/>
                        </a:spcAft>
                        <a:buNone/>
                        <a:tabLst/>
                      </a:pPr>
                      <a:r>
                        <a:rPr lang="en-GB" sz="1000" b="0" i="0" u="none" strike="noStrike" dirty="0">
                          <a:latin typeface="+mn-lt"/>
                          <a:ea typeface="Calibri" pitchFamily="34"/>
                          <a:cs typeface="Calibri" pitchFamily="34"/>
                        </a:rPr>
                        <a:t>Free Wi-Fi in our Union </a:t>
                      </a:r>
                      <a:r>
                        <a:rPr lang="en-GB" sz="1000" b="0" i="0" u="none" strike="noStrike" dirty="0" err="1">
                          <a:latin typeface="+mn-lt"/>
                          <a:ea typeface="Calibri" pitchFamily="34"/>
                          <a:cs typeface="Calibri" pitchFamily="34"/>
                        </a:rPr>
                        <a:t>strEAT</a:t>
                      </a:r>
                      <a:r>
                        <a:rPr lang="en-GB" sz="1000" b="0" i="0" u="none" strike="noStrike" dirty="0">
                          <a:latin typeface="+mn-lt"/>
                          <a:ea typeface="Calibri" pitchFamily="34"/>
                          <a:cs typeface="Calibri" pitchFamily="34"/>
                        </a:rPr>
                        <a:t> Kitchen.</a:t>
                      </a:r>
                    </a:p>
                    <a:p>
                      <a:pPr marL="0" marR="0" lvl="0" indent="0" algn="l" defTabSz="914400" rtl="0" fontAlgn="ctr" hangingPunct="1">
                        <a:lnSpc>
                          <a:spcPct val="105000"/>
                        </a:lnSpc>
                        <a:spcBef>
                          <a:spcPts val="0"/>
                        </a:spcBef>
                        <a:spcAft>
                          <a:spcPts val="0"/>
                        </a:spcAft>
                        <a:buNone/>
                        <a:tabLst/>
                      </a:pPr>
                      <a:endParaRPr lang="en-GB" sz="1000" b="0" i="0" u="none" strike="noStrike" dirty="0">
                        <a:latin typeface="+mn-lt"/>
                        <a:cs typeface="Calibri" pitchFamily="34"/>
                      </a:endParaRPr>
                    </a:p>
                    <a:p>
                      <a:pPr marL="0" marR="0" lvl="0" indent="0" algn="l" defTabSz="914400" rtl="0" fontAlgn="ctr" hangingPunct="1">
                        <a:lnSpc>
                          <a:spcPct val="105000"/>
                        </a:lnSpc>
                        <a:spcBef>
                          <a:spcPts val="0"/>
                        </a:spcBef>
                        <a:spcAft>
                          <a:spcPts val="0"/>
                        </a:spcAft>
                        <a:buNone/>
                        <a:tabLst/>
                      </a:pPr>
                      <a:r>
                        <a:rPr lang="en-GB" sz="1000" b="0" i="0" u="none" strike="noStrike" dirty="0">
                          <a:latin typeface="+mn-lt"/>
                          <a:cs typeface="Calibri" pitchFamily="34"/>
                        </a:rPr>
                        <a:t>Training rooms available upon request.</a:t>
                      </a:r>
                      <a:endParaRPr lang="en-GB" sz="1000" b="0" i="0" u="none" strike="noStrike" dirty="0">
                        <a:latin typeface="+mn-lt"/>
                      </a:endParaRPr>
                    </a:p>
                  </a:txBody>
                  <a:tcPr marL="34207" marR="34207" marT="4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fontAlgn="ctr" hangingPunct="1">
                        <a:lnSpc>
                          <a:spcPct val="105000"/>
                        </a:lnSpc>
                        <a:spcBef>
                          <a:spcPts val="0"/>
                        </a:spcBef>
                        <a:spcAft>
                          <a:spcPts val="0"/>
                        </a:spcAft>
                        <a:buNone/>
                        <a:tabLst/>
                      </a:pPr>
                      <a:r>
                        <a:rPr lang="en-GB" sz="1000" b="0" i="0" u="none" strike="noStrike" dirty="0">
                          <a:solidFill>
                            <a:srgbClr val="000000"/>
                          </a:solidFill>
                          <a:latin typeface="+mn-lt"/>
                          <a:ea typeface="Times New Roman" pitchFamily="18"/>
                          <a:cs typeface="Times New Roman" pitchFamily="18"/>
                        </a:rPr>
                        <a:t>Range of spaces available that are suited to anything from a business meeting to a conference.</a:t>
                      </a:r>
                      <a:endParaRPr lang="en-GB" sz="1000" b="0" i="0" u="none" strike="noStrike" dirty="0">
                        <a:latin typeface="+mn-lt"/>
                      </a:endParaRPr>
                    </a:p>
                  </a:txBody>
                  <a:tcPr marL="34207" marR="34207" marT="4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fontAlgn="ctr">
                        <a:lnSpc>
                          <a:spcPct val="105000"/>
                        </a:lnSpc>
                        <a:spcBef>
                          <a:spcPts val="0"/>
                        </a:spcBef>
                        <a:spcAft>
                          <a:spcPts val="0"/>
                        </a:spcAft>
                      </a:pPr>
                      <a:r>
                        <a:rPr lang="en-GB" sz="1000" b="0" i="0" u="none" strike="noStrike" dirty="0">
                          <a:latin typeface="+mn-lt"/>
                          <a:hlinkClick r:id="rId3"/>
                        </a:rPr>
                        <a:t>https://www.coventry.ac.uk/cul/dagenham/</a:t>
                      </a:r>
                      <a:endParaRPr lang="en-GB" sz="1000" b="0" i="0" u="none" strike="noStrike" dirty="0">
                        <a:latin typeface="+mn-lt"/>
                      </a:endParaRPr>
                    </a:p>
                    <a:p>
                      <a:pPr lvl="0" algn="l" fontAlgn="ctr">
                        <a:lnSpc>
                          <a:spcPct val="105000"/>
                        </a:lnSpc>
                        <a:spcBef>
                          <a:spcPts val="0"/>
                        </a:spcBef>
                        <a:spcAft>
                          <a:spcPts val="0"/>
                        </a:spcAft>
                      </a:pPr>
                      <a:endParaRPr lang="en-GB" sz="1000" b="0" i="0" u="none" strike="noStrike" dirty="0">
                        <a:latin typeface="+mn-lt"/>
                      </a:endParaRPr>
                    </a:p>
                    <a:p>
                      <a:pPr lvl="0" algn="l" fontAlgn="ctr">
                        <a:lnSpc>
                          <a:spcPct val="105000"/>
                        </a:lnSpc>
                        <a:spcBef>
                          <a:spcPts val="0"/>
                        </a:spcBef>
                        <a:spcAft>
                          <a:spcPts val="0"/>
                        </a:spcAft>
                      </a:pPr>
                      <a:r>
                        <a:rPr lang="en-GB" sz="1000" b="0" i="0" u="none" strike="noStrike" dirty="0">
                          <a:latin typeface="+mn-lt"/>
                          <a:hlinkClick r:id="rId4"/>
                        </a:rPr>
                        <a:t>Charlotte.Mills@coventry.ac.uk</a:t>
                      </a:r>
                      <a:endParaRPr lang="en-GB" sz="1000" b="0" i="0" u="none" strike="noStrike" dirty="0">
                        <a:latin typeface="+mn-lt"/>
                      </a:endParaRPr>
                    </a:p>
                    <a:p>
                      <a:pPr lvl="0" algn="l" fontAlgn="ctr">
                        <a:lnSpc>
                          <a:spcPct val="105000"/>
                        </a:lnSpc>
                        <a:spcBef>
                          <a:spcPts val="0"/>
                        </a:spcBef>
                        <a:spcAft>
                          <a:spcPts val="0"/>
                        </a:spcAft>
                      </a:pPr>
                      <a:endParaRPr lang="en-GB" sz="1000" b="0" i="0" u="none" strike="noStrike" dirty="0">
                        <a:latin typeface="+mn-lt"/>
                      </a:endParaRPr>
                    </a:p>
                    <a:p>
                      <a:pPr lvl="0" algn="l" fontAlgn="ctr">
                        <a:lnSpc>
                          <a:spcPct val="105000"/>
                        </a:lnSpc>
                        <a:spcBef>
                          <a:spcPts val="0"/>
                        </a:spcBef>
                        <a:spcAft>
                          <a:spcPts val="0"/>
                        </a:spcAft>
                      </a:pPr>
                      <a:r>
                        <a:rPr lang="en-GB" sz="1000" b="1" i="0" u="sng" kern="1200" dirty="0">
                          <a:solidFill>
                            <a:srgbClr val="000000"/>
                          </a:solidFill>
                          <a:latin typeface="+mn-lt"/>
                          <a:hlinkClick r:id="rId5"/>
                        </a:rPr>
                        <a:t>020 3873 0700</a:t>
                      </a:r>
                      <a:endParaRPr lang="en-GB" sz="1000" b="0" i="0" u="none" strike="noStrike" dirty="0">
                        <a:latin typeface="+mn-lt"/>
                      </a:endParaRPr>
                    </a:p>
                  </a:txBody>
                  <a:tcPr marL="34207" marR="34207" marT="47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426066"/>
                  </a:ext>
                </a:extLst>
              </a:tr>
              <a:tr h="669838">
                <a:tc>
                  <a:txBody>
                    <a:bodyPr/>
                    <a:lstStyle/>
                    <a:p>
                      <a:pPr lvl="0" algn="l">
                        <a:lnSpc>
                          <a:spcPct val="105000"/>
                        </a:lnSpc>
                        <a:spcBef>
                          <a:spcPts val="0"/>
                        </a:spcBef>
                        <a:spcAft>
                          <a:spcPts val="0"/>
                        </a:spcAft>
                        <a:buNone/>
                      </a:pPr>
                      <a:r>
                        <a:rPr lang="en-GB" sz="1000" b="0" i="0" u="none" strike="noStrike" dirty="0">
                          <a:effectLst/>
                          <a:latin typeface="+mn-lt"/>
                          <a:cs typeface="Calibri"/>
                        </a:rPr>
                        <a:t>Barking and Dagenham College</a:t>
                      </a:r>
                      <a:endParaRPr lang="en-GB" sz="1000" b="0" i="0" u="none" strike="noStrike">
                        <a:effectLst/>
                        <a:latin typeface="+mn-lt"/>
                      </a:endParaRPr>
                    </a:p>
                    <a:p>
                      <a:pPr lvl="0" algn="l">
                        <a:lnSpc>
                          <a:spcPct val="105000"/>
                        </a:lnSpc>
                        <a:spcBef>
                          <a:spcPts val="0"/>
                        </a:spcBef>
                        <a:spcAft>
                          <a:spcPts val="0"/>
                        </a:spcAft>
                        <a:buNone/>
                      </a:pPr>
                      <a:r>
                        <a:rPr lang="en-GB" sz="1000" b="0" i="0" u="none" strike="noStrike" dirty="0">
                          <a:effectLst/>
                          <a:latin typeface="+mn-lt"/>
                          <a:cs typeface="Calibri"/>
                        </a:rPr>
                        <a:t>Rush Green Campus RM7 0XU</a:t>
                      </a:r>
                      <a:endParaRPr lang="en-GB" sz="1000" b="0" i="0" u="none" strike="noStrike">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5000"/>
                        </a:lnSpc>
                        <a:spcBef>
                          <a:spcPts val="0"/>
                        </a:spcBef>
                        <a:spcAft>
                          <a:spcPts val="0"/>
                        </a:spcAft>
                        <a:buNone/>
                      </a:pPr>
                      <a:r>
                        <a:rPr lang="en-GB" sz="1000" b="0" i="0" u="none" strike="noStrike" dirty="0">
                          <a:effectLst/>
                          <a:latin typeface="+mn-lt"/>
                          <a:cs typeface="Calibri"/>
                        </a:rPr>
                        <a:t>Conference Centre and other meeting rooms available to rent with plenty of parking space on site</a:t>
                      </a:r>
                      <a:endParaRPr lang="en-GB" sz="1000" b="0" i="0" u="none" strike="noStrike">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spcBef>
                          <a:spcPts val="0"/>
                        </a:spcBef>
                        <a:spcAft>
                          <a:spcPts val="0"/>
                        </a:spcAft>
                        <a:buNone/>
                      </a:pPr>
                      <a:r>
                        <a:rPr lang="en-GB" sz="1000" b="0" i="0" u="none" strike="noStrike" dirty="0">
                          <a:solidFill>
                            <a:srgbClr val="000000"/>
                          </a:solidFill>
                          <a:effectLst/>
                          <a:latin typeface="+mn-lt"/>
                          <a:cs typeface="Times New Roman"/>
                        </a:rPr>
                        <a:t>Range of spaces available that are suited to anything from a business meeting to a wedding reception</a:t>
                      </a:r>
                      <a:endParaRPr lang="en-GB" sz="1000" b="0" i="0" u="none" strike="noStrike">
                        <a:effectLst/>
                        <a:latin typeface="+mn-lt"/>
                      </a:endParaRPr>
                    </a:p>
                    <a:p>
                      <a:pPr lvl="0" algn="l">
                        <a:spcBef>
                          <a:spcPts val="0"/>
                        </a:spcBef>
                        <a:spcAft>
                          <a:spcPts val="0"/>
                        </a:spcAft>
                        <a:buNone/>
                      </a:pPr>
                      <a:r>
                        <a:rPr lang="en-GB" sz="1000" b="0" i="0" u="none" strike="noStrike" dirty="0">
                          <a:solidFill>
                            <a:srgbClr val="000000"/>
                          </a:solidFill>
                          <a:effectLst/>
                          <a:latin typeface="+mn-lt"/>
                          <a:cs typeface="Times New Roman"/>
                        </a:rPr>
                        <a:t>Users of our Rush Green spaces have access to our free visitors' parking.</a:t>
                      </a:r>
                      <a:endParaRPr lang="en-GB" sz="1000" b="0" i="0" u="none" strike="noStrike">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a:lnSpc>
                          <a:spcPct val="105000"/>
                        </a:lnSpc>
                        <a:spcBef>
                          <a:spcPts val="0"/>
                        </a:spcBef>
                        <a:spcAft>
                          <a:spcPts val="0"/>
                        </a:spcAft>
                        <a:buClrTx/>
                        <a:buSzPts val="1000"/>
                        <a:buFont typeface="Symbol" panose="05050102010706020507" pitchFamily="18" charset="2"/>
                        <a:buNone/>
                      </a:pPr>
                      <a:r>
                        <a:rPr lang="en-GB" sz="1000" b="0" i="0" u="none" strike="noStrike" dirty="0">
                          <a:solidFill>
                            <a:srgbClr val="000000"/>
                          </a:solidFill>
                          <a:effectLst/>
                          <a:latin typeface="+mn-lt"/>
                          <a:cs typeface="Calibri"/>
                        </a:rPr>
                        <a:t>Rush Green campus – 020 3667 0211 or 0745 802 3693</a:t>
                      </a:r>
                      <a:endParaRPr lang="en-GB" sz="1000" b="0" i="0" u="none" strike="noStrike">
                        <a:effectLst/>
                        <a:latin typeface="+mn-lt"/>
                      </a:endParaRPr>
                    </a:p>
                    <a:p>
                      <a:pPr marL="347345" lvl="0" indent="-347345" algn="l">
                        <a:lnSpc>
                          <a:spcPct val="105000"/>
                        </a:lnSpc>
                        <a:spcBef>
                          <a:spcPts val="0"/>
                        </a:spcBef>
                        <a:spcAft>
                          <a:spcPts val="0"/>
                        </a:spcAft>
                        <a:buNone/>
                      </a:pPr>
                      <a:r>
                        <a:rPr lang="en-GB" sz="1000" b="0" i="0" u="none" strike="noStrike" dirty="0">
                          <a:solidFill>
                            <a:srgbClr val="000000"/>
                          </a:solidFill>
                          <a:effectLst/>
                          <a:latin typeface="+mn-lt"/>
                          <a:cs typeface="Calibri"/>
                        </a:rPr>
                        <a:t>Barking campus – 020 3667 0501</a:t>
                      </a:r>
                      <a:endParaRPr lang="en-GB" sz="1000" b="0" i="0" u="none" strike="noStrike">
                        <a:effectLst/>
                        <a:latin typeface="+mn-lt"/>
                      </a:endParaRPr>
                    </a:p>
                    <a:p>
                      <a:pPr lvl="0" algn="l">
                        <a:spcBef>
                          <a:spcPts val="0"/>
                        </a:spcBef>
                        <a:spcAft>
                          <a:spcPts val="0"/>
                        </a:spcAft>
                        <a:buNone/>
                      </a:pPr>
                      <a:r>
                        <a:rPr lang="en-GB" sz="1000" b="0" i="0" u="sng" strike="noStrike" dirty="0">
                          <a:solidFill>
                            <a:srgbClr val="000000"/>
                          </a:solidFill>
                          <a:effectLst/>
                          <a:latin typeface="+mn-lt"/>
                          <a:cs typeface="Times New Roman"/>
                          <a:hlinkClick r:id="rId6"/>
                        </a:rPr>
                        <a:t>commercialhire@bdc.ac.uk</a:t>
                      </a:r>
                      <a:endParaRPr lang="en-GB"/>
                    </a:p>
                    <a:p>
                      <a:pPr lvl="0" algn="l">
                        <a:lnSpc>
                          <a:spcPct val="105000"/>
                        </a:lnSpc>
                        <a:spcBef>
                          <a:spcPts val="0"/>
                        </a:spcBef>
                        <a:spcAft>
                          <a:spcPts val="0"/>
                        </a:spcAft>
                        <a:buNone/>
                      </a:pPr>
                      <a:endParaRPr lang="en-GB" sz="1000" b="0" i="0" u="none" strike="noStrike">
                        <a:effectLst/>
                        <a:latin typeface="+mn-lt"/>
                      </a:endParaRPr>
                    </a:p>
                  </a:txBody>
                  <a:tcPr marL="34204" marR="34204" marT="4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747707"/>
                  </a:ext>
                </a:extLst>
              </a:tr>
            </a:tbl>
          </a:graphicData>
        </a:graphic>
      </p:graphicFrame>
      <p:sp>
        <p:nvSpPr>
          <p:cNvPr id="7" name="Rectangle 6">
            <a:extLst>
              <a:ext uri="{FF2B5EF4-FFF2-40B4-BE49-F238E27FC236}">
                <a16:creationId xmlns:a16="http://schemas.microsoft.com/office/drawing/2014/main" id="{CC4AE8AC-2D24-10F2-8FE6-B811692D8918}"/>
              </a:ext>
            </a:extLst>
          </p:cNvPr>
          <p:cNvSpPr/>
          <p:nvPr/>
        </p:nvSpPr>
        <p:spPr>
          <a:xfrm>
            <a:off x="1082759" y="77768"/>
            <a:ext cx="9128828" cy="967728"/>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rPr>
              <a:t>Workspace providers </a:t>
            </a:r>
          </a:p>
          <a:p>
            <a:pPr algn="ctr">
              <a:lnSpc>
                <a:spcPct val="90000"/>
              </a:lnSpc>
              <a:spcBef>
                <a:spcPct val="0"/>
              </a:spcBef>
              <a:spcAft>
                <a:spcPts val="600"/>
              </a:spcAft>
            </a:pPr>
            <a:endPar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endParaRPr>
          </a:p>
        </p:txBody>
      </p:sp>
      <p:pic>
        <p:nvPicPr>
          <p:cNvPr id="2" name="Picture 1" descr="Logo&#10;&#10;Description automatically generated with low confidence">
            <a:extLst>
              <a:ext uri="{FF2B5EF4-FFF2-40B4-BE49-F238E27FC236}">
                <a16:creationId xmlns:a16="http://schemas.microsoft.com/office/drawing/2014/main" id="{AD0C9CE3-DF71-9298-C873-902F8FC364D2}"/>
              </a:ext>
            </a:extLst>
          </p:cNvPr>
          <p:cNvPicPr>
            <a:picLocks noChangeAspect="1"/>
          </p:cNvPicPr>
          <p:nvPr/>
        </p:nvPicPr>
        <p:blipFill>
          <a:blip r:embed="rId7">
            <a:alphaModFix amt="35000"/>
            <a:extLst>
              <a:ext uri="{28A0092B-C50C-407E-A947-70E740481C1C}">
                <a14:useLocalDpi xmlns:a14="http://schemas.microsoft.com/office/drawing/2010/main" val="0"/>
              </a:ext>
            </a:extLst>
          </a:blip>
          <a:stretch>
            <a:fillRect/>
          </a:stretch>
        </p:blipFill>
        <p:spPr>
          <a:xfrm>
            <a:off x="9756482" y="5543745"/>
            <a:ext cx="2378315" cy="1189158"/>
          </a:xfrm>
          <a:prstGeom prst="rect">
            <a:avLst/>
          </a:prstGeom>
        </p:spPr>
      </p:pic>
    </p:spTree>
    <p:extLst>
      <p:ext uri="{BB962C8B-B14F-4D97-AF65-F5344CB8AC3E}">
        <p14:creationId xmlns:p14="http://schemas.microsoft.com/office/powerpoint/2010/main" val="194366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4AE8AC-2D24-10F2-8FE6-B811692D8918}"/>
              </a:ext>
            </a:extLst>
          </p:cNvPr>
          <p:cNvSpPr/>
          <p:nvPr/>
        </p:nvSpPr>
        <p:spPr>
          <a:xfrm>
            <a:off x="1327227" y="585768"/>
            <a:ext cx="9063731" cy="978613"/>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rPr>
              <a:t>General Busines</a:t>
            </a:r>
            <a:r>
              <a:rPr lang="en-US" sz="4400" b="1" dirty="0">
                <a:ln w="0"/>
                <a:solidFill>
                  <a:schemeClr val="tx2"/>
                </a:solidFill>
                <a:effectLst>
                  <a:outerShdw blurRad="38100" dist="25400" dir="5400000" algn="ctr" rotWithShape="0">
                    <a:srgbClr val="6E747A">
                      <a:alpha val="43000"/>
                    </a:srgbClr>
                  </a:outerShdw>
                </a:effectLst>
                <a:latin typeface="+mj-lt"/>
                <a:ea typeface="+mj-ea"/>
                <a:cs typeface="+mj-cs"/>
              </a:rPr>
              <a:t>s Support &amp; Networks</a:t>
            </a:r>
            <a:endPar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endParaRPr>
          </a:p>
        </p:txBody>
      </p:sp>
      <p:graphicFrame>
        <p:nvGraphicFramePr>
          <p:cNvPr id="2" name="Table 1">
            <a:extLst>
              <a:ext uri="{FF2B5EF4-FFF2-40B4-BE49-F238E27FC236}">
                <a16:creationId xmlns:a16="http://schemas.microsoft.com/office/drawing/2014/main" id="{F898AC17-FFAE-DA3C-4DE5-FC3849C89637}"/>
              </a:ext>
            </a:extLst>
          </p:cNvPr>
          <p:cNvGraphicFramePr>
            <a:graphicFrameLocks noGrp="1"/>
          </p:cNvGraphicFramePr>
          <p:nvPr>
            <p:extLst>
              <p:ext uri="{D42A27DB-BD31-4B8C-83A1-F6EECF244321}">
                <p14:modId xmlns:p14="http://schemas.microsoft.com/office/powerpoint/2010/main" val="330622688"/>
              </p:ext>
            </p:extLst>
          </p:nvPr>
        </p:nvGraphicFramePr>
        <p:xfrm>
          <a:off x="514350" y="1564786"/>
          <a:ext cx="11391901" cy="4576922"/>
        </p:xfrm>
        <a:graphic>
          <a:graphicData uri="http://schemas.openxmlformats.org/drawingml/2006/table">
            <a:tbl>
              <a:tblPr firstRow="1" firstCol="1" bandRow="1"/>
              <a:tblGrid>
                <a:gridCol w="1516095">
                  <a:extLst>
                    <a:ext uri="{9D8B030D-6E8A-4147-A177-3AD203B41FA5}">
                      <a16:colId xmlns:a16="http://schemas.microsoft.com/office/drawing/2014/main" val="3024407671"/>
                    </a:ext>
                  </a:extLst>
                </a:gridCol>
                <a:gridCol w="3253986">
                  <a:extLst>
                    <a:ext uri="{9D8B030D-6E8A-4147-A177-3AD203B41FA5}">
                      <a16:colId xmlns:a16="http://schemas.microsoft.com/office/drawing/2014/main" val="3945203565"/>
                    </a:ext>
                  </a:extLst>
                </a:gridCol>
                <a:gridCol w="3481036">
                  <a:extLst>
                    <a:ext uri="{9D8B030D-6E8A-4147-A177-3AD203B41FA5}">
                      <a16:colId xmlns:a16="http://schemas.microsoft.com/office/drawing/2014/main" val="1457698166"/>
                    </a:ext>
                  </a:extLst>
                </a:gridCol>
                <a:gridCol w="3140784">
                  <a:extLst>
                    <a:ext uri="{9D8B030D-6E8A-4147-A177-3AD203B41FA5}">
                      <a16:colId xmlns:a16="http://schemas.microsoft.com/office/drawing/2014/main" val="2136063402"/>
                    </a:ext>
                  </a:extLst>
                </a:gridCol>
              </a:tblGrid>
              <a:tr h="606783">
                <a:tc>
                  <a:txBody>
                    <a:bodyPr/>
                    <a:lstStyle/>
                    <a:p>
                      <a:pPr algn="l" fontAlgn="t">
                        <a:lnSpc>
                          <a:spcPct val="105000"/>
                        </a:lnSpc>
                        <a:spcBef>
                          <a:spcPts val="0"/>
                        </a:spcBef>
                        <a:spcAft>
                          <a:spcPts val="0"/>
                        </a:spcAft>
                      </a:pPr>
                      <a:r>
                        <a:rPr lang="en-GB" sz="1100" b="1" i="0" u="none" strike="noStrike" dirty="0">
                          <a:effectLst/>
                          <a:latin typeface="+mn-lt"/>
                          <a:ea typeface="Calibri" panose="020F0502020204030204" pitchFamily="34" charset="0"/>
                          <a:cs typeface="Calibri" panose="020F0502020204030204" pitchFamily="34" charset="0"/>
                        </a:rPr>
                        <a:t>Name of organisation</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5000"/>
                        </a:lnSpc>
                        <a:spcBef>
                          <a:spcPts val="0"/>
                        </a:spcBef>
                        <a:spcAft>
                          <a:spcPts val="0"/>
                        </a:spcAft>
                      </a:pPr>
                      <a:r>
                        <a:rPr lang="en-GB" sz="1100" b="1" i="0" u="none" strike="noStrike" dirty="0">
                          <a:effectLst/>
                          <a:latin typeface="+mn-lt"/>
                          <a:ea typeface="Calibri" panose="020F0502020204030204" pitchFamily="34" charset="0"/>
                          <a:cs typeface="Calibri" panose="020F0502020204030204" pitchFamily="34" charset="0"/>
                        </a:rPr>
                        <a:t>Summary of services offered to businesses</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5000"/>
                        </a:lnSpc>
                        <a:spcBef>
                          <a:spcPts val="0"/>
                        </a:spcBef>
                        <a:spcAft>
                          <a:spcPts val="0"/>
                        </a:spcAft>
                      </a:pPr>
                      <a:r>
                        <a:rPr lang="en-GB" sz="1100" b="1" i="0" u="none" strike="noStrike" dirty="0">
                          <a:effectLst/>
                          <a:latin typeface="+mn-lt"/>
                          <a:ea typeface="Calibri" panose="020F0502020204030204" pitchFamily="34" charset="0"/>
                          <a:cs typeface="Calibri" panose="020F0502020204030204" pitchFamily="34" charset="0"/>
                        </a:rPr>
                        <a:t>Current programmes that are taking place and aims of programme</a:t>
                      </a:r>
                      <a:endParaRPr lang="en-GB" sz="1100" b="0" i="0" u="none" strike="noStrike" dirty="0">
                        <a:effectLst/>
                        <a:latin typeface="+mn-lt"/>
                      </a:endParaRPr>
                    </a:p>
                  </a:txBody>
                  <a:tcPr marL="59356" marR="59356" marT="29678" marB="296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5000"/>
                        </a:lnSpc>
                        <a:spcBef>
                          <a:spcPts val="0"/>
                        </a:spcBef>
                        <a:spcAft>
                          <a:spcPts val="0"/>
                        </a:spcAft>
                      </a:pPr>
                      <a:r>
                        <a:rPr lang="en-GB" sz="1100" b="1" i="0" u="none" strike="noStrike" dirty="0">
                          <a:effectLst/>
                          <a:latin typeface="+mn-lt"/>
                          <a:ea typeface="Calibri" panose="020F0502020204030204" pitchFamily="34" charset="0"/>
                          <a:cs typeface="Calibri" panose="020F0502020204030204" pitchFamily="34" charset="0"/>
                        </a:rPr>
                        <a:t>How to sign up </a:t>
                      </a:r>
                      <a:endParaRPr lang="en-GB" sz="1100" b="0" i="0" u="none" strike="noStrike" dirty="0">
                        <a:effectLst/>
                        <a:latin typeface="+mn-lt"/>
                      </a:endParaRPr>
                    </a:p>
                    <a:p>
                      <a:pPr algn="l" fontAlgn="t">
                        <a:lnSpc>
                          <a:spcPct val="105000"/>
                        </a:lnSpc>
                        <a:spcBef>
                          <a:spcPts val="0"/>
                        </a:spcBef>
                        <a:spcAft>
                          <a:spcPts val="0"/>
                        </a:spcAft>
                      </a:pPr>
                      <a:r>
                        <a:rPr lang="en-GB" sz="1100" b="1" i="0" u="none" strike="noStrike" dirty="0">
                          <a:effectLst/>
                          <a:latin typeface="+mn-lt"/>
                          <a:ea typeface="Calibri" panose="020F0502020204030204" pitchFamily="34" charset="0"/>
                          <a:cs typeface="Calibri" panose="020F0502020204030204" pitchFamily="34" charset="0"/>
                        </a:rPr>
                        <a:t>contact email &amp; telephone / any useful info on programme</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008996"/>
                  </a:ext>
                </a:extLst>
              </a:tr>
              <a:tr h="881133">
                <a:tc>
                  <a:txBody>
                    <a:bodyPr/>
                    <a:lstStyle/>
                    <a:p>
                      <a:pPr algn="l" fontAlgn="ctr">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Barking Enterprise Centre</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121 mentoring support to help you develop your business.</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Webinars on a range of topics from marketing to starting up your own business</a:t>
                      </a:r>
                      <a:endParaRPr lang="en-GB" sz="1100" b="0" i="0" u="none" strike="noStrike" dirty="0">
                        <a:effectLst/>
                        <a:latin typeface="+mn-lt"/>
                      </a:endParaRPr>
                    </a:p>
                  </a:txBody>
                  <a:tcPr marL="59356" marR="59356" marT="29678" marB="296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100" b="0" i="0" u="sng" strike="noStrike" dirty="0">
                          <a:solidFill>
                            <a:srgbClr val="0563C1"/>
                          </a:solidFill>
                          <a:effectLst/>
                          <a:latin typeface="+mn-lt"/>
                          <a:ea typeface="Calibri" panose="020F0502020204030204" pitchFamily="34" charset="0"/>
                          <a:cs typeface="Calibri" panose="020F0502020204030204" pitchFamily="34" charset="0"/>
                          <a:hlinkClick r:id="rId2"/>
                        </a:rPr>
                        <a:t>www.beccic.co.uk/events</a:t>
                      </a:r>
                      <a:r>
                        <a:rPr lang="en-GB" sz="1100" b="0" i="0" u="none" strike="noStrike" dirty="0">
                          <a:effectLst/>
                          <a:latin typeface="+mn-lt"/>
                          <a:ea typeface="Calibri" panose="020F0502020204030204" pitchFamily="34" charset="0"/>
                          <a:cs typeface="Calibri" panose="020F0502020204030204" pitchFamily="34" charset="0"/>
                        </a:rPr>
                        <a:t> </a:t>
                      </a:r>
                    </a:p>
                    <a:p>
                      <a:pPr algn="l"/>
                      <a:r>
                        <a:rPr lang="en-GB" sz="1100" b="0" i="0" dirty="0">
                          <a:solidFill>
                            <a:schemeClr val="tx1"/>
                          </a:solidFill>
                          <a:effectLst/>
                          <a:latin typeface="+mn-lt"/>
                        </a:rPr>
                        <a:t>020 8227 3030</a:t>
                      </a:r>
                      <a:br>
                        <a:rPr lang="en-GB" sz="1100" b="0" i="0" dirty="0">
                          <a:solidFill>
                            <a:schemeClr val="tx1"/>
                          </a:solidFill>
                          <a:effectLst/>
                          <a:latin typeface="+mn-lt"/>
                        </a:rPr>
                      </a:br>
                      <a:r>
                        <a:rPr lang="en-GB" sz="1100" b="0" i="0" dirty="0">
                          <a:solidFill>
                            <a:schemeClr val="tx1"/>
                          </a:solidFill>
                          <a:effectLst/>
                          <a:latin typeface="+mn-lt"/>
                        </a:rPr>
                        <a:t>020 8227 5037</a:t>
                      </a:r>
                      <a:br>
                        <a:rPr lang="en-GB" sz="1100" b="0" i="0" dirty="0">
                          <a:solidFill>
                            <a:schemeClr val="tx1"/>
                          </a:solidFill>
                          <a:effectLst/>
                          <a:latin typeface="+mn-lt"/>
                        </a:rPr>
                      </a:br>
                      <a:endParaRPr lang="en-GB" sz="1100" b="0" i="0" dirty="0">
                        <a:solidFill>
                          <a:schemeClr val="tx1"/>
                        </a:solidFill>
                        <a:effectLst/>
                        <a:latin typeface="+mn-lt"/>
                      </a:endParaRPr>
                    </a:p>
                    <a:p>
                      <a:pPr algn="l"/>
                      <a:r>
                        <a:rPr lang="en-GB" sz="1100" b="0" i="0" dirty="0">
                          <a:solidFill>
                            <a:schemeClr val="tx1"/>
                          </a:solidFill>
                          <a:effectLst/>
                          <a:latin typeface="+mn-lt"/>
                          <a:hlinkClick r:id="rId3"/>
                        </a:rPr>
                        <a:t>reception@barkingenterprisecentre.co.uk</a:t>
                      </a:r>
                      <a:r>
                        <a:rPr lang="en-GB" sz="1100" b="0" i="0" dirty="0">
                          <a:solidFill>
                            <a:schemeClr val="tx1"/>
                          </a:solidFill>
                          <a:effectLst/>
                          <a:latin typeface="+mn-lt"/>
                        </a:rPr>
                        <a:t> </a:t>
                      </a: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167372"/>
                  </a:ext>
                </a:extLst>
              </a:tr>
              <a:tr h="430906">
                <a:tc>
                  <a:txBody>
                    <a:bodyPr/>
                    <a:lstStyle/>
                    <a:p>
                      <a:pPr algn="l" fontAlgn="ctr">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Barking and Dagenham Chamber of Commerce</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Local membership organisation that aims to promote trading, represent the interests of those doing business and to help enhance their economic success, with events and networking opportunities.</a:t>
                      </a:r>
                      <a:endParaRPr lang="en-GB" sz="1100" b="0" i="0" u="none" strike="noStrike" dirty="0">
                        <a:effectLst/>
                        <a:latin typeface="+mn-lt"/>
                      </a:endParaRPr>
                    </a:p>
                  </a:txBody>
                  <a:tcPr marL="59356" marR="59356" marT="29678" marB="296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lnSpc>
                          <a:spcPct val="105000"/>
                        </a:lnSpc>
                        <a:spcBef>
                          <a:spcPts val="0"/>
                        </a:spcBef>
                        <a:spcAft>
                          <a:spcPts val="0"/>
                        </a:spcAft>
                      </a:pPr>
                      <a:r>
                        <a:rPr lang="en-GB" sz="1100" b="0" i="0" u="sng" strike="noStrike" dirty="0">
                          <a:solidFill>
                            <a:srgbClr val="0563C1"/>
                          </a:solidFill>
                          <a:effectLst/>
                          <a:latin typeface="+mn-lt"/>
                          <a:ea typeface="Calibri" panose="020F0502020204030204" pitchFamily="34" charset="0"/>
                          <a:cs typeface="Calibri" panose="020F0502020204030204" pitchFamily="34" charset="0"/>
                          <a:hlinkClick r:id="rId4"/>
                        </a:rPr>
                        <a:t>https://bdchamber.co.uk/</a:t>
                      </a:r>
                      <a:r>
                        <a:rPr lang="en-GB" sz="1100" b="0" i="0" u="none" strike="noStrike" dirty="0">
                          <a:effectLst/>
                          <a:latin typeface="+mn-lt"/>
                          <a:ea typeface="Calibri" panose="020F0502020204030204" pitchFamily="34" charset="0"/>
                          <a:cs typeface="Calibri" panose="020F0502020204030204" pitchFamily="34" charset="0"/>
                        </a:rPr>
                        <a:t> </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53276"/>
                  </a:ext>
                </a:extLst>
              </a:tr>
              <a:tr h="370514">
                <a:tc>
                  <a:txBody>
                    <a:bodyPr/>
                    <a:lstStyle/>
                    <a:p>
                      <a:pPr algn="l" fontAlgn="ctr">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Grow Local London</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ctr">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Signposting service to help local businesses identify their needs and access relevant support in the borough and beyond. Offering 121 support with a dedicated business mentor</a:t>
                      </a:r>
                      <a:endParaRPr lang="en-GB" sz="1100" b="0" i="0" u="none" strike="noStrike" dirty="0">
                        <a:effectLst/>
                        <a:latin typeface="+mn-lt"/>
                      </a:endParaRPr>
                    </a:p>
                  </a:txBody>
                  <a:tcPr marL="59356" marR="59356" marT="29678" marB="296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lnSpc>
                          <a:spcPct val="105000"/>
                        </a:lnSpc>
                        <a:spcBef>
                          <a:spcPts val="0"/>
                        </a:spcBef>
                        <a:spcAft>
                          <a:spcPts val="0"/>
                        </a:spcAft>
                      </a:pPr>
                      <a:r>
                        <a:rPr lang="en-GB" sz="1100" b="0" i="0" u="sng" strike="noStrike" dirty="0">
                          <a:solidFill>
                            <a:srgbClr val="0563C1"/>
                          </a:solidFill>
                          <a:effectLst/>
                          <a:latin typeface="+mn-lt"/>
                          <a:ea typeface="Calibri" panose="020F0502020204030204" pitchFamily="34" charset="0"/>
                          <a:cs typeface="Calibri" panose="020F0502020204030204" pitchFamily="34" charset="0"/>
                        </a:rPr>
                        <a:t>https://www.growlondonlocal.london/</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408018"/>
                  </a:ext>
                </a:extLst>
              </a:tr>
              <a:tr h="653275">
                <a:tc>
                  <a:txBody>
                    <a:bodyPr/>
                    <a:lstStyle/>
                    <a:p>
                      <a:pPr>
                        <a:lnSpc>
                          <a:spcPct val="105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E-Business Support Programme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5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Free bespoke 121 digital and technical advice and support to SMEs in Barking &amp; Dagenham. Now offering a face-to-face service operating from Barking Library every Wednesday &amp; Thursday – email us to book you free session.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5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470" marR="55470" marT="0" marB="0" anchor="ctr">
                    <a:lnL w="12700" cap="flat" cmpd="sng" algn="ctr">
                      <a:solidFill>
                        <a:srgbClr val="000000"/>
                      </a:solidFill>
                      <a:prstDash val="solid"/>
                      <a:round/>
                      <a:headEnd type="none" w="med" len="med"/>
                      <a:tailEnd type="none" w="med" len="med"/>
                    </a:lnL>
                  </a:tcPr>
                </a:tc>
                <a:tc>
                  <a:txBody>
                    <a:bodyPr/>
                    <a:lstStyle/>
                    <a:p>
                      <a:pPr>
                        <a:lnSpc>
                          <a:spcPct val="105000"/>
                        </a:lnSpc>
                        <a:spcAft>
                          <a:spcPts val="800"/>
                        </a:spcAft>
                      </a:pPr>
                      <a:r>
                        <a:rPr lang="en-GB"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E-Business@newham.ac.uk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020 8257 4204 </a:t>
                      </a:r>
                      <a:r>
                        <a:rPr lang="en-GB" sz="1100" dirty="0">
                          <a:effectLst/>
                          <a:latin typeface="Calibri" panose="020F0502020204030204" pitchFamily="34" charset="0"/>
                          <a:ea typeface="Calibri" panose="020F0502020204030204" pitchFamily="34" charset="0"/>
                          <a:cs typeface="Times New Roman" panose="02020603050405020304" pitchFamily="18" charset="0"/>
                          <a:hlinkClick r:id="rId6"/>
                        </a:rPr>
                        <a:t>www.newham.ac.uk/ebusiness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55470" marR="5547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313279"/>
                  </a:ext>
                </a:extLst>
              </a:tr>
              <a:tr h="1593425">
                <a:tc>
                  <a:txBody>
                    <a:bodyPr/>
                    <a:lstStyle/>
                    <a:p>
                      <a:pPr algn="l" fontAlgn="t">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Barking and Dagenham College</a:t>
                      </a:r>
                      <a:endParaRPr lang="en-GB" sz="1100" b="0" i="0" u="none" strike="noStrike" dirty="0">
                        <a:effectLst/>
                        <a:latin typeface="+mn-lt"/>
                      </a:endParaRPr>
                    </a:p>
                    <a:p>
                      <a:pPr algn="l" fontAlgn="t">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Rush Green Campus</a:t>
                      </a:r>
                      <a:endParaRPr lang="en-GB" sz="1100" b="0" i="0" u="none" strike="noStrike" dirty="0">
                        <a:effectLst/>
                        <a:latin typeface="+mn-lt"/>
                      </a:endParaRPr>
                    </a:p>
                    <a:p>
                      <a:pPr algn="l" fontAlgn="t">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Dagenham Road</a:t>
                      </a:r>
                      <a:endParaRPr lang="en-GB" sz="1100" b="0" i="0" u="none" strike="noStrike" dirty="0">
                        <a:effectLst/>
                        <a:latin typeface="+mn-lt"/>
                      </a:endParaRPr>
                    </a:p>
                    <a:p>
                      <a:pPr algn="l" fontAlgn="t">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Romford</a:t>
                      </a:r>
                      <a:endParaRPr lang="en-GB" sz="1100" b="0" i="0" u="none" strike="noStrike" dirty="0">
                        <a:effectLst/>
                        <a:latin typeface="+mn-lt"/>
                      </a:endParaRPr>
                    </a:p>
                    <a:p>
                      <a:pPr algn="l" fontAlgn="t">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RM7 0XU</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Student placement as part of industry </a:t>
                      </a:r>
                    </a:p>
                    <a:p>
                      <a:pPr algn="l" fontAlgn="t">
                        <a:lnSpc>
                          <a:spcPct val="105000"/>
                        </a:lnSpc>
                        <a:spcBef>
                          <a:spcPts val="0"/>
                        </a:spcBef>
                        <a:spcAft>
                          <a:spcPts val="0"/>
                        </a:spcAft>
                      </a:pPr>
                      <a:endParaRPr lang="en-GB" sz="1100" b="0" i="0" u="none" strike="noStrike" dirty="0">
                        <a:effectLst/>
                        <a:latin typeface="+mn-lt"/>
                        <a:ea typeface="Calibri" panose="020F0502020204030204" pitchFamily="34" charset="0"/>
                        <a:cs typeface="Calibri" panose="020F0502020204030204" pitchFamily="34" charset="0"/>
                      </a:endParaRPr>
                    </a:p>
                    <a:p>
                      <a:pPr algn="l" fontAlgn="t">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All of our learners are available to support businesses as part of their Industry Placement which is a free service for businesses</a:t>
                      </a:r>
                      <a:endParaRPr lang="en-GB" sz="1100" b="0" i="0" u="none" strike="noStrike" dirty="0">
                        <a:effectLst/>
                        <a:latin typeface="+mn-lt"/>
                      </a:endParaRPr>
                    </a:p>
                  </a:txBody>
                  <a:tcPr marL="59356" marR="59356" marT="29678" marB="296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Industry areas include; </a:t>
                      </a:r>
                      <a:endParaRPr lang="en-GB" sz="1100" b="0" i="0" u="none" strike="noStrike" dirty="0">
                        <a:effectLst/>
                        <a:latin typeface="+mn-lt"/>
                      </a:endParaRPr>
                    </a:p>
                    <a:p>
                      <a:pPr algn="l" fontAlgn="t">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Construction, Engineering, Plumbing, Electrical, Health and Social Care, Early Years ,Creative, Digital, Hospitality, Business and Finance and much more</a:t>
                      </a:r>
                      <a:endParaRPr lang="en-GB" sz="1100" dirty="0">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fontAlgn="ctr">
                        <a:lnSpc>
                          <a:spcPct val="105000"/>
                        </a:lnSpc>
                        <a:spcBef>
                          <a:spcPts val="0"/>
                        </a:spcBef>
                        <a:spcAft>
                          <a:spcPts val="0"/>
                        </a:spcAft>
                      </a:pPr>
                      <a:r>
                        <a:rPr lang="en-GB" sz="1100" b="0" i="0" u="sng" strike="noStrike" dirty="0">
                          <a:solidFill>
                            <a:srgbClr val="0563C1"/>
                          </a:solidFill>
                          <a:effectLst/>
                          <a:latin typeface="+mn-lt"/>
                          <a:ea typeface="Calibri" panose="020F0502020204030204" pitchFamily="34" charset="0"/>
                          <a:cs typeface="Calibri" panose="020F0502020204030204" pitchFamily="34" charset="0"/>
                          <a:hlinkClick r:id="rId7"/>
                        </a:rPr>
                        <a:t>catherine.weissand@bdc.ac.uk</a:t>
                      </a:r>
                      <a:r>
                        <a:rPr lang="en-GB" sz="1100" b="0" i="0" u="none" strike="noStrike" dirty="0">
                          <a:effectLst/>
                          <a:latin typeface="+mn-lt"/>
                          <a:ea typeface="Calibri" panose="020F0502020204030204" pitchFamily="34" charset="0"/>
                          <a:cs typeface="Calibri" panose="020F0502020204030204" pitchFamily="34" charset="0"/>
                        </a:rPr>
                        <a:t> </a:t>
                      </a:r>
                    </a:p>
                    <a:p>
                      <a:pPr algn="l" fontAlgn="ctr">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07458 023692</a:t>
                      </a:r>
                      <a:endParaRPr lang="en-GB" sz="1100" b="0" i="0" u="none" strike="noStrike" dirty="0">
                        <a:effectLst/>
                        <a:latin typeface="+mn-lt"/>
                      </a:endParaRPr>
                    </a:p>
                    <a:p>
                      <a:pPr algn="l" fontAlgn="ctr">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 </a:t>
                      </a:r>
                      <a:endParaRPr lang="en-GB" sz="1100" b="0" i="0" u="none" strike="noStrike" dirty="0">
                        <a:effectLst/>
                        <a:latin typeface="+mn-lt"/>
                      </a:endParaRPr>
                    </a:p>
                    <a:p>
                      <a:pPr algn="l" fontAlgn="ctr">
                        <a:lnSpc>
                          <a:spcPct val="105000"/>
                        </a:lnSpc>
                        <a:spcBef>
                          <a:spcPts val="0"/>
                        </a:spcBef>
                        <a:spcAft>
                          <a:spcPts val="0"/>
                        </a:spcAft>
                      </a:pPr>
                      <a:r>
                        <a:rPr lang="en-GB" sz="1100" b="0" i="0" u="sng" strike="noStrike" dirty="0">
                          <a:solidFill>
                            <a:srgbClr val="0563C1"/>
                          </a:solidFill>
                          <a:effectLst/>
                          <a:latin typeface="+mn-lt"/>
                          <a:ea typeface="Calibri" panose="020F0502020204030204" pitchFamily="34" charset="0"/>
                          <a:cs typeface="Calibri" panose="020F0502020204030204" pitchFamily="34" charset="0"/>
                          <a:hlinkClick r:id="rId8"/>
                        </a:rPr>
                        <a:t>lynn.parsonage@bdc.ac.uk</a:t>
                      </a:r>
                      <a:r>
                        <a:rPr lang="en-GB" sz="1100" b="0" i="0" u="none" strike="noStrike" dirty="0">
                          <a:effectLst/>
                          <a:latin typeface="+mn-lt"/>
                          <a:ea typeface="Calibri" panose="020F0502020204030204" pitchFamily="34" charset="0"/>
                          <a:cs typeface="Calibri" panose="020F0502020204030204" pitchFamily="34" charset="0"/>
                        </a:rPr>
                        <a:t> </a:t>
                      </a:r>
                    </a:p>
                    <a:p>
                      <a:pPr algn="l" fontAlgn="ctr">
                        <a:lnSpc>
                          <a:spcPct val="105000"/>
                        </a:lnSpc>
                        <a:spcBef>
                          <a:spcPts val="0"/>
                        </a:spcBef>
                        <a:spcAft>
                          <a:spcPts val="0"/>
                        </a:spcAft>
                      </a:pPr>
                      <a:r>
                        <a:rPr lang="en-GB" sz="1100" b="0" i="0" u="none" strike="noStrike" dirty="0">
                          <a:effectLst/>
                          <a:latin typeface="+mn-lt"/>
                          <a:ea typeface="Calibri" panose="020F0502020204030204" pitchFamily="34" charset="0"/>
                          <a:cs typeface="Calibri" panose="020F0502020204030204" pitchFamily="34" charset="0"/>
                        </a:rPr>
                        <a:t>07904 853586</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163954"/>
                  </a:ext>
                </a:extLst>
              </a:tr>
            </a:tbl>
          </a:graphicData>
        </a:graphic>
      </p:graphicFrame>
      <p:pic>
        <p:nvPicPr>
          <p:cNvPr id="3" name="Picture 2" descr="Logo&#10;&#10;Description automatically generated with low confidence">
            <a:extLst>
              <a:ext uri="{FF2B5EF4-FFF2-40B4-BE49-F238E27FC236}">
                <a16:creationId xmlns:a16="http://schemas.microsoft.com/office/drawing/2014/main" id="{DD89940D-A7F8-DDB9-F663-5F64BE6CC4D8}"/>
              </a:ext>
            </a:extLst>
          </p:cNvPr>
          <p:cNvPicPr>
            <a:picLocks noChangeAspect="1"/>
          </p:cNvPicPr>
          <p:nvPr/>
        </p:nvPicPr>
        <p:blipFill rotWithShape="1">
          <a:blip r:embed="rId9">
            <a:alphaModFix amt="35000"/>
            <a:extLst>
              <a:ext uri="{28A0092B-C50C-407E-A947-70E740481C1C}">
                <a14:useLocalDpi xmlns:a14="http://schemas.microsoft.com/office/drawing/2010/main" val="0"/>
              </a:ext>
            </a:extLst>
          </a:blip>
          <a:srcRect t="17437"/>
          <a:stretch/>
        </p:blipFill>
        <p:spPr>
          <a:xfrm>
            <a:off x="9756482" y="5751095"/>
            <a:ext cx="2378315" cy="981808"/>
          </a:xfrm>
          <a:prstGeom prst="rect">
            <a:avLst/>
          </a:prstGeom>
        </p:spPr>
      </p:pic>
    </p:spTree>
    <p:extLst>
      <p:ext uri="{BB962C8B-B14F-4D97-AF65-F5344CB8AC3E}">
        <p14:creationId xmlns:p14="http://schemas.microsoft.com/office/powerpoint/2010/main" val="394590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4AE8AC-2D24-10F2-8FE6-B811692D8918}"/>
              </a:ext>
            </a:extLst>
          </p:cNvPr>
          <p:cNvSpPr/>
          <p:nvPr/>
        </p:nvSpPr>
        <p:spPr>
          <a:xfrm>
            <a:off x="1055084" y="585768"/>
            <a:ext cx="9422959" cy="978613"/>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rPr>
              <a:t>General Busines</a:t>
            </a:r>
            <a:r>
              <a:rPr lang="en-US" sz="4400" b="1" dirty="0">
                <a:ln w="0"/>
                <a:solidFill>
                  <a:schemeClr val="tx2"/>
                </a:solidFill>
                <a:effectLst>
                  <a:outerShdw blurRad="38100" dist="25400" dir="5400000" algn="ctr" rotWithShape="0">
                    <a:srgbClr val="6E747A">
                      <a:alpha val="43000"/>
                    </a:srgbClr>
                  </a:outerShdw>
                </a:effectLst>
                <a:latin typeface="+mj-lt"/>
                <a:ea typeface="+mj-ea"/>
                <a:cs typeface="+mj-cs"/>
              </a:rPr>
              <a:t>s Support &amp; Networks</a:t>
            </a:r>
            <a:endParaRPr lang="en-US" sz="4400" b="1" cap="none" spc="0" dirty="0">
              <a:ln w="0"/>
              <a:solidFill>
                <a:schemeClr val="tx2"/>
              </a:solidFill>
              <a:effectLst>
                <a:outerShdw blurRad="38100" dist="25400" dir="5400000" algn="ctr" rotWithShape="0">
                  <a:srgbClr val="6E747A">
                    <a:alpha val="43000"/>
                  </a:srgbClr>
                </a:outerShdw>
              </a:effectLst>
              <a:latin typeface="+mj-lt"/>
              <a:ea typeface="+mj-ea"/>
              <a:cs typeface="+mj-cs"/>
            </a:endParaRPr>
          </a:p>
        </p:txBody>
      </p:sp>
      <p:graphicFrame>
        <p:nvGraphicFramePr>
          <p:cNvPr id="2" name="Table 1">
            <a:extLst>
              <a:ext uri="{FF2B5EF4-FFF2-40B4-BE49-F238E27FC236}">
                <a16:creationId xmlns:a16="http://schemas.microsoft.com/office/drawing/2014/main" id="{F898AC17-FFAE-DA3C-4DE5-FC3849C89637}"/>
              </a:ext>
            </a:extLst>
          </p:cNvPr>
          <p:cNvGraphicFramePr>
            <a:graphicFrameLocks noGrp="1"/>
          </p:cNvGraphicFramePr>
          <p:nvPr>
            <p:extLst>
              <p:ext uri="{D42A27DB-BD31-4B8C-83A1-F6EECF244321}">
                <p14:modId xmlns:p14="http://schemas.microsoft.com/office/powerpoint/2010/main" val="2102470863"/>
              </p:ext>
            </p:extLst>
          </p:nvPr>
        </p:nvGraphicFramePr>
        <p:xfrm>
          <a:off x="514350" y="1564786"/>
          <a:ext cx="11391901" cy="2954759"/>
        </p:xfrm>
        <a:graphic>
          <a:graphicData uri="http://schemas.openxmlformats.org/drawingml/2006/table">
            <a:tbl>
              <a:tblPr firstRow="1" firstCol="1" bandRow="1"/>
              <a:tblGrid>
                <a:gridCol w="1516095">
                  <a:extLst>
                    <a:ext uri="{9D8B030D-6E8A-4147-A177-3AD203B41FA5}">
                      <a16:colId xmlns:a16="http://schemas.microsoft.com/office/drawing/2014/main" val="3024407671"/>
                    </a:ext>
                  </a:extLst>
                </a:gridCol>
                <a:gridCol w="3253986">
                  <a:extLst>
                    <a:ext uri="{9D8B030D-6E8A-4147-A177-3AD203B41FA5}">
                      <a16:colId xmlns:a16="http://schemas.microsoft.com/office/drawing/2014/main" val="3945203565"/>
                    </a:ext>
                  </a:extLst>
                </a:gridCol>
                <a:gridCol w="3481036">
                  <a:extLst>
                    <a:ext uri="{9D8B030D-6E8A-4147-A177-3AD203B41FA5}">
                      <a16:colId xmlns:a16="http://schemas.microsoft.com/office/drawing/2014/main" val="1457698166"/>
                    </a:ext>
                  </a:extLst>
                </a:gridCol>
                <a:gridCol w="3140784">
                  <a:extLst>
                    <a:ext uri="{9D8B030D-6E8A-4147-A177-3AD203B41FA5}">
                      <a16:colId xmlns:a16="http://schemas.microsoft.com/office/drawing/2014/main" val="2136063402"/>
                    </a:ext>
                  </a:extLst>
                </a:gridCol>
              </a:tblGrid>
              <a:tr h="606783">
                <a:tc>
                  <a:txBody>
                    <a:bodyPr/>
                    <a:lstStyle/>
                    <a:p>
                      <a:pPr algn="l" fontAlgn="t">
                        <a:lnSpc>
                          <a:spcPct val="105000"/>
                        </a:lnSpc>
                        <a:spcBef>
                          <a:spcPts val="0"/>
                        </a:spcBef>
                        <a:spcAft>
                          <a:spcPts val="0"/>
                        </a:spcAft>
                      </a:pPr>
                      <a:r>
                        <a:rPr lang="en-GB" sz="1100" b="1" i="0" u="none" strike="noStrike" dirty="0">
                          <a:effectLst/>
                          <a:latin typeface="+mn-lt"/>
                          <a:ea typeface="Calibri" panose="020F0502020204030204" pitchFamily="34" charset="0"/>
                          <a:cs typeface="Calibri" panose="020F0502020204030204" pitchFamily="34" charset="0"/>
                        </a:rPr>
                        <a:t>Name of organisation</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5000"/>
                        </a:lnSpc>
                        <a:spcBef>
                          <a:spcPts val="0"/>
                        </a:spcBef>
                        <a:spcAft>
                          <a:spcPts val="0"/>
                        </a:spcAft>
                      </a:pPr>
                      <a:r>
                        <a:rPr lang="en-GB" sz="1100" b="1" i="0" u="none" strike="noStrike" dirty="0">
                          <a:effectLst/>
                          <a:latin typeface="+mn-lt"/>
                          <a:ea typeface="Calibri" panose="020F0502020204030204" pitchFamily="34" charset="0"/>
                          <a:cs typeface="Calibri" panose="020F0502020204030204" pitchFamily="34" charset="0"/>
                        </a:rPr>
                        <a:t>Summary of services offered to businesses</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5000"/>
                        </a:lnSpc>
                        <a:spcBef>
                          <a:spcPts val="0"/>
                        </a:spcBef>
                        <a:spcAft>
                          <a:spcPts val="0"/>
                        </a:spcAft>
                      </a:pPr>
                      <a:r>
                        <a:rPr lang="en-GB" sz="1100" b="1" i="0" u="none" strike="noStrike" dirty="0">
                          <a:effectLst/>
                          <a:latin typeface="+mn-lt"/>
                          <a:ea typeface="Calibri" panose="020F0502020204030204" pitchFamily="34" charset="0"/>
                          <a:cs typeface="Calibri" panose="020F0502020204030204" pitchFamily="34" charset="0"/>
                        </a:rPr>
                        <a:t>Current programmes that are taking place and aims of programme</a:t>
                      </a:r>
                      <a:endParaRPr lang="en-GB" sz="1100" b="0" i="0" u="none" strike="noStrike" dirty="0">
                        <a:effectLst/>
                        <a:latin typeface="+mn-lt"/>
                      </a:endParaRPr>
                    </a:p>
                  </a:txBody>
                  <a:tcPr marL="59356" marR="59356" marT="29678" marB="296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5000"/>
                        </a:lnSpc>
                        <a:spcBef>
                          <a:spcPts val="0"/>
                        </a:spcBef>
                        <a:spcAft>
                          <a:spcPts val="0"/>
                        </a:spcAft>
                      </a:pPr>
                      <a:r>
                        <a:rPr lang="en-GB" sz="1100" b="1" i="0" u="none" strike="noStrike" dirty="0">
                          <a:effectLst/>
                          <a:latin typeface="+mn-lt"/>
                          <a:ea typeface="Calibri" panose="020F0502020204030204" pitchFamily="34" charset="0"/>
                          <a:cs typeface="Calibri" panose="020F0502020204030204" pitchFamily="34" charset="0"/>
                        </a:rPr>
                        <a:t>How to sign up </a:t>
                      </a:r>
                      <a:endParaRPr lang="en-GB" sz="1100" b="0" i="0" u="none" strike="noStrike" dirty="0">
                        <a:effectLst/>
                        <a:latin typeface="+mn-lt"/>
                      </a:endParaRPr>
                    </a:p>
                    <a:p>
                      <a:pPr algn="l" fontAlgn="t">
                        <a:lnSpc>
                          <a:spcPct val="105000"/>
                        </a:lnSpc>
                        <a:spcBef>
                          <a:spcPts val="0"/>
                        </a:spcBef>
                        <a:spcAft>
                          <a:spcPts val="0"/>
                        </a:spcAft>
                      </a:pPr>
                      <a:r>
                        <a:rPr lang="en-GB" sz="1100" b="1" i="0" u="none" strike="noStrike" dirty="0">
                          <a:effectLst/>
                          <a:latin typeface="+mn-lt"/>
                          <a:ea typeface="Calibri" panose="020F0502020204030204" pitchFamily="34" charset="0"/>
                          <a:cs typeface="Calibri" panose="020F0502020204030204" pitchFamily="34" charset="0"/>
                        </a:rPr>
                        <a:t>contact email &amp; telephone / any useful info on programme</a:t>
                      </a:r>
                      <a:endParaRPr lang="en-GB" sz="1100" b="0" i="0" u="none" strike="noStrike" dirty="0">
                        <a:effectLst/>
                        <a:latin typeface="+mn-lt"/>
                      </a:endParaRPr>
                    </a:p>
                  </a:txBody>
                  <a:tcPr marL="44517" marR="44517" marT="61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008996"/>
                  </a:ext>
                </a:extLst>
              </a:tr>
              <a:tr h="881133">
                <a:tc>
                  <a:txBody>
                    <a:bodyPr/>
                    <a:lstStyle/>
                    <a:p>
                      <a:pPr fontAlgn="t">
                        <a:lnSpc>
                          <a:spcPct val="105000"/>
                        </a:lnSpc>
                      </a:pPr>
                      <a:r>
                        <a:rPr lang="en-GB" sz="1100" dirty="0">
                          <a:solidFill>
                            <a:srgbClr val="000000"/>
                          </a:solidFill>
                          <a:effectLst/>
                          <a:latin typeface="Calibri" panose="020F0502020204030204" pitchFamily="34" charset="0"/>
                          <a:ea typeface="Calibri" panose="020F0502020204030204" pitchFamily="34" charset="0"/>
                        </a:rPr>
                        <a:t>CU London</a:t>
                      </a:r>
                      <a:endParaRPr lang="en-GB" sz="1100" dirty="0">
                        <a:effectLst/>
                        <a:latin typeface="Calibri" panose="020F0502020204030204" pitchFamily="34" charset="0"/>
                        <a:ea typeface="Calibri" panose="020F0502020204030204" pitchFamily="34" charset="0"/>
                      </a:endParaRPr>
                    </a:p>
                    <a:p>
                      <a:pPr fontAlgn="t">
                        <a:lnSpc>
                          <a:spcPct val="105000"/>
                        </a:lnSpc>
                      </a:pPr>
                      <a:r>
                        <a:rPr lang="en-GB" sz="1100" dirty="0">
                          <a:solidFill>
                            <a:srgbClr val="000000"/>
                          </a:solidFill>
                          <a:effectLst/>
                          <a:latin typeface="Calibri" panose="020F0502020204030204" pitchFamily="34" charset="0"/>
                          <a:ea typeface="Calibri" panose="020F0502020204030204" pitchFamily="34" charset="0"/>
                        </a:rPr>
                        <a:t>Dagenham Campus</a:t>
                      </a:r>
                      <a:endParaRPr lang="en-GB" sz="1100" dirty="0">
                        <a:effectLst/>
                        <a:latin typeface="Calibri" panose="020F0502020204030204" pitchFamily="34" charset="0"/>
                        <a:ea typeface="Calibri" panose="020F0502020204030204" pitchFamily="34" charset="0"/>
                      </a:endParaRPr>
                    </a:p>
                    <a:p>
                      <a:pPr fontAlgn="t">
                        <a:lnSpc>
                          <a:spcPct val="105000"/>
                        </a:lnSpc>
                      </a:pPr>
                      <a:r>
                        <a:rPr lang="en-GB" sz="1100" dirty="0">
                          <a:solidFill>
                            <a:srgbClr val="000000"/>
                          </a:solidFill>
                          <a:effectLst/>
                          <a:latin typeface="Calibri" panose="020F0502020204030204" pitchFamily="34" charset="0"/>
                          <a:ea typeface="Calibri" panose="020F0502020204030204" pitchFamily="34" charset="0"/>
                        </a:rPr>
                        <a:t>Rainham Road North</a:t>
                      </a:r>
                      <a:endParaRPr lang="en-GB" sz="1100" dirty="0">
                        <a:effectLst/>
                        <a:latin typeface="Calibri" panose="020F0502020204030204" pitchFamily="34" charset="0"/>
                        <a:ea typeface="Calibri" panose="020F0502020204030204" pitchFamily="34" charset="0"/>
                      </a:endParaRPr>
                    </a:p>
                    <a:p>
                      <a:pPr fontAlgn="t">
                        <a:lnSpc>
                          <a:spcPct val="105000"/>
                        </a:lnSpc>
                      </a:pPr>
                      <a:r>
                        <a:rPr lang="en-GB" sz="1100" dirty="0">
                          <a:solidFill>
                            <a:srgbClr val="000000"/>
                          </a:solidFill>
                          <a:effectLst/>
                          <a:latin typeface="Calibri" panose="020F0502020204030204" pitchFamily="34" charset="0"/>
                          <a:ea typeface="Calibri" panose="020F0502020204030204" pitchFamily="34" charset="0"/>
                        </a:rPr>
                        <a:t>Dagenham</a:t>
                      </a:r>
                      <a:endParaRPr lang="en-GB" sz="1100" dirty="0">
                        <a:effectLst/>
                        <a:latin typeface="Calibri" panose="020F0502020204030204" pitchFamily="34" charset="0"/>
                        <a:ea typeface="Calibri" panose="020F0502020204030204" pitchFamily="34" charset="0"/>
                      </a:endParaRPr>
                    </a:p>
                    <a:p>
                      <a:pPr fontAlgn="t">
                        <a:lnSpc>
                          <a:spcPct val="105000"/>
                        </a:lnSpc>
                      </a:pPr>
                      <a:r>
                        <a:rPr lang="en-GB" sz="1100" dirty="0">
                          <a:solidFill>
                            <a:srgbClr val="000000"/>
                          </a:solidFill>
                          <a:effectLst/>
                          <a:latin typeface="Calibri" panose="020F0502020204030204" pitchFamily="34" charset="0"/>
                          <a:ea typeface="Calibri" panose="020F0502020204030204" pitchFamily="34" charset="0"/>
                        </a:rPr>
                        <a:t>RM10 7BN</a:t>
                      </a:r>
                      <a:endParaRPr lang="en-GB" sz="1100" dirty="0">
                        <a:effectLst/>
                        <a:latin typeface="Calibri" panose="020F0502020204030204" pitchFamily="34" charset="0"/>
                        <a:ea typeface="Calibri" panose="020F0502020204030204" pitchFamily="34" charset="0"/>
                      </a:endParaRPr>
                    </a:p>
                    <a:p>
                      <a:pPr fontAlgn="t">
                        <a:lnSpc>
                          <a:spcPct val="105000"/>
                        </a:lnSpc>
                      </a:pPr>
                      <a:r>
                        <a:rPr lang="en-GB" sz="1100" dirty="0">
                          <a:solidFill>
                            <a:srgbClr val="000000"/>
                          </a:solidFill>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txBody>
                  <a:tcPr marL="44450" marR="444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5000"/>
                        </a:lnSpc>
                      </a:pPr>
                      <a:r>
                        <a:rPr lang="en-GB" sz="1100">
                          <a:solidFill>
                            <a:srgbClr val="000000"/>
                          </a:solidFill>
                          <a:effectLst/>
                          <a:latin typeface="Calibri" panose="020F0502020204030204" pitchFamily="34" charset="0"/>
                          <a:ea typeface="Calibri" panose="020F0502020204030204" pitchFamily="34" charset="0"/>
                        </a:rPr>
                        <a:t>Student placements are part of their degree. Students complete an assignment which has a placement attached. The placement hours are varied for each course and the placement provision must relate to the Learning Outcomes to allow the student to gain the best experience. Placement Officer coordinates the placements throughout the academic year to support businesses which can often lead into employment. </a:t>
                      </a:r>
                      <a:endParaRPr lang="en-GB" sz="1100">
                        <a:effectLst/>
                        <a:latin typeface="Calibri" panose="020F0502020204030204" pitchFamily="34" charset="0"/>
                        <a:ea typeface="Calibri" panose="020F0502020204030204" pitchFamily="34" charset="0"/>
                      </a:endParaRPr>
                    </a:p>
                    <a:p>
                      <a:pPr fontAlgn="t">
                        <a:lnSpc>
                          <a:spcPct val="105000"/>
                        </a:lnSpc>
                      </a:pPr>
                      <a:r>
                        <a:rPr lang="en-GB" sz="1100">
                          <a:solidFill>
                            <a:srgbClr val="000000"/>
                          </a:solidFill>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a:p>
                      <a:pPr fontAlgn="t">
                        <a:lnSpc>
                          <a:spcPct val="105000"/>
                        </a:lnSpc>
                      </a:pPr>
                      <a:r>
                        <a:rPr lang="en-GB" sz="1100">
                          <a:solidFill>
                            <a:srgbClr val="000000"/>
                          </a:solidFill>
                          <a:effectLst/>
                          <a:latin typeface="Calibri" panose="020F0502020204030204" pitchFamily="34" charset="0"/>
                          <a:ea typeface="Calibri" panose="020F0502020204030204" pitchFamily="34" charset="0"/>
                        </a:rPr>
                        <a:t>Businesses that have voluntary positions for these courses are welcome to promote these on campus. Arrangements to be made through the Placement Officer</a:t>
                      </a:r>
                      <a:endParaRPr lang="en-GB" sz="1100">
                        <a:effectLst/>
                        <a:latin typeface="Calibri" panose="020F0502020204030204" pitchFamily="34" charset="0"/>
                        <a:ea typeface="Calibri" panose="020F0502020204030204" pitchFamily="34" charset="0"/>
                      </a:endParaRPr>
                    </a:p>
                  </a:txBody>
                  <a:tcPr marL="59055" marR="59055" marT="29845" marB="2984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lnSpc>
                          <a:spcPct val="105000"/>
                        </a:lnSpc>
                      </a:pPr>
                      <a:r>
                        <a:rPr lang="en-GB" sz="1100" dirty="0">
                          <a:solidFill>
                            <a:srgbClr val="000000"/>
                          </a:solidFill>
                          <a:effectLst/>
                          <a:latin typeface="Calibri" panose="020F0502020204030204" pitchFamily="34" charset="0"/>
                          <a:ea typeface="Calibri" panose="020F0502020204030204" pitchFamily="34" charset="0"/>
                        </a:rPr>
                        <a:t>Degree courses with mandatory placement include:</a:t>
                      </a:r>
                      <a:endParaRPr lang="en-GB" sz="1100" dirty="0">
                        <a:effectLst/>
                        <a:latin typeface="Calibri" panose="020F0502020204030204" pitchFamily="34" charset="0"/>
                        <a:ea typeface="Calibri" panose="020F0502020204030204" pitchFamily="34" charset="0"/>
                      </a:endParaRPr>
                    </a:p>
                    <a:p>
                      <a:pPr fontAlgn="t">
                        <a:lnSpc>
                          <a:spcPct val="105000"/>
                        </a:lnSpc>
                      </a:pPr>
                      <a:r>
                        <a:rPr lang="en-GB" sz="1100" dirty="0">
                          <a:solidFill>
                            <a:srgbClr val="000000"/>
                          </a:solidFill>
                          <a:effectLst/>
                          <a:latin typeface="Calibri" panose="020F0502020204030204" pitchFamily="34" charset="0"/>
                          <a:ea typeface="Calibri" panose="020F0502020204030204" pitchFamily="34" charset="0"/>
                        </a:rPr>
                        <a:t>HSC Y1 and Y2, Primary Education &amp; Teaching Studies Y1 and Y2, Public Health Y3.</a:t>
                      </a:r>
                      <a:endParaRPr lang="en-GB" sz="1100" dirty="0">
                        <a:effectLst/>
                        <a:latin typeface="Calibri" panose="020F0502020204030204" pitchFamily="34" charset="0"/>
                        <a:ea typeface="Calibri" panose="020F0502020204030204" pitchFamily="34" charset="0"/>
                      </a:endParaRPr>
                    </a:p>
                  </a:txBody>
                  <a:tcPr marL="44450" marR="444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a:effectLst/>
                          <a:latin typeface="Calibri" panose="020F0502020204030204" pitchFamily="34" charset="0"/>
                          <a:ea typeface="Calibri" panose="020F0502020204030204" pitchFamily="34" charset="0"/>
                        </a:rPr>
                        <a:t>Bev Prynn</a:t>
                      </a:r>
                      <a:r>
                        <a:rPr lang="en-GB" sz="1100" b="1" dirty="0">
                          <a:effectLst/>
                          <a:latin typeface="Calibri" panose="020F0502020204030204" pitchFamily="34" charset="0"/>
                          <a:ea typeface="Calibri" panose="020F0502020204030204" pitchFamily="34" charset="0"/>
                        </a:rPr>
                        <a:t> </a:t>
                      </a:r>
                      <a:r>
                        <a:rPr lang="en-GB" sz="1100" dirty="0">
                          <a:solidFill>
                            <a:srgbClr val="000000"/>
                          </a:solidFill>
                          <a:effectLst/>
                          <a:latin typeface="Calibri" panose="020F0502020204030204" pitchFamily="34" charset="0"/>
                          <a:ea typeface="Calibri" panose="020F0502020204030204" pitchFamily="34" charset="0"/>
                        </a:rPr>
                        <a:t>Placement Officer</a:t>
                      </a:r>
                      <a:endParaRPr lang="en-GB" sz="1100" dirty="0">
                        <a:effectLst/>
                        <a:latin typeface="Calibri" panose="020F0502020204030204" pitchFamily="34" charset="0"/>
                        <a:ea typeface="Calibri" panose="020F0502020204030204" pitchFamily="34" charset="0"/>
                      </a:endParaRPr>
                    </a:p>
                    <a:p>
                      <a:r>
                        <a:rPr lang="en-GB" sz="1100" u="sng" dirty="0">
                          <a:solidFill>
                            <a:srgbClr val="0563C1"/>
                          </a:solidFill>
                          <a:effectLst/>
                          <a:latin typeface="Calibri" panose="020F0502020204030204" pitchFamily="34" charset="0"/>
                          <a:ea typeface="Calibri" panose="020F0502020204030204" pitchFamily="34" charset="0"/>
                          <a:hlinkClick r:id="rId2"/>
                        </a:rPr>
                        <a:t>ac9394@coventry.ac.uk</a:t>
                      </a:r>
                      <a:endParaRPr lang="en-GB" sz="1100" dirty="0">
                        <a:effectLst/>
                        <a:latin typeface="Calibri" panose="020F0502020204030204" pitchFamily="34" charset="0"/>
                        <a:ea typeface="Calibri" panose="020F0502020204030204" pitchFamily="34" charset="0"/>
                      </a:endParaRPr>
                    </a:p>
                    <a:p>
                      <a:pPr fontAlgn="ctr">
                        <a:lnSpc>
                          <a:spcPct val="105000"/>
                        </a:lnSpc>
                      </a:pPr>
                      <a:r>
                        <a:rPr lang="en-GB" sz="1100" dirty="0">
                          <a:solidFill>
                            <a:srgbClr val="000000"/>
                          </a:solidFill>
                          <a:effectLst/>
                          <a:latin typeface="Calibri" panose="020F0502020204030204" pitchFamily="34" charset="0"/>
                          <a:ea typeface="Calibri" panose="020F0502020204030204" pitchFamily="34" charset="0"/>
                        </a:rPr>
                        <a:t>07392 096268</a:t>
                      </a:r>
                      <a:endParaRPr lang="en-GB" sz="1100" dirty="0">
                        <a:effectLst/>
                        <a:latin typeface="Calibri" panose="020F0502020204030204" pitchFamily="34" charset="0"/>
                        <a:ea typeface="Calibri" panose="020F0502020204030204" pitchFamily="34" charset="0"/>
                      </a:endParaRPr>
                    </a:p>
                  </a:txBody>
                  <a:tcPr marL="44450" marR="444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167372"/>
                  </a:ext>
                </a:extLst>
              </a:tr>
            </a:tbl>
          </a:graphicData>
        </a:graphic>
      </p:graphicFrame>
      <p:pic>
        <p:nvPicPr>
          <p:cNvPr id="3" name="Picture 2" descr="Logo&#10;&#10;Description automatically generated with low confidence">
            <a:extLst>
              <a:ext uri="{FF2B5EF4-FFF2-40B4-BE49-F238E27FC236}">
                <a16:creationId xmlns:a16="http://schemas.microsoft.com/office/drawing/2014/main" id="{DD89940D-A7F8-DDB9-F663-5F64BE6CC4D8}"/>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17437"/>
          <a:stretch/>
        </p:blipFill>
        <p:spPr>
          <a:xfrm>
            <a:off x="9756482" y="5751095"/>
            <a:ext cx="2378315" cy="981808"/>
          </a:xfrm>
          <a:prstGeom prst="rect">
            <a:avLst/>
          </a:prstGeom>
        </p:spPr>
      </p:pic>
    </p:spTree>
    <p:extLst>
      <p:ext uri="{BB962C8B-B14F-4D97-AF65-F5344CB8AC3E}">
        <p14:creationId xmlns:p14="http://schemas.microsoft.com/office/powerpoint/2010/main" val="202032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ext, person, indoor&#10;&#10;Description automatically generated">
            <a:extLst>
              <a:ext uri="{FF2B5EF4-FFF2-40B4-BE49-F238E27FC236}">
                <a16:creationId xmlns:a16="http://schemas.microsoft.com/office/drawing/2014/main" id="{851A2811-0C4E-2666-77AA-47F5C182E664}"/>
              </a:ext>
            </a:extLst>
          </p:cNvPr>
          <p:cNvPicPr>
            <a:picLocks noChangeAspect="1"/>
          </p:cNvPicPr>
          <p:nvPr/>
        </p:nvPicPr>
        <p:blipFill rotWithShape="1">
          <a:blip r:embed="rId2">
            <a:extLst>
              <a:ext uri="{28A0092B-C50C-407E-A947-70E740481C1C}">
                <a14:useLocalDpi xmlns:a14="http://schemas.microsoft.com/office/drawing/2010/main" val="0"/>
              </a:ext>
            </a:extLst>
          </a:blip>
          <a:srcRect l="7295" r="5134" b="1"/>
          <a:stretch/>
        </p:blipFill>
        <p:spPr>
          <a:xfrm>
            <a:off x="7794519" y="3506112"/>
            <a:ext cx="4397481" cy="3351888"/>
          </a:xfrm>
          <a:custGeom>
            <a:avLst/>
            <a:gdLst/>
            <a:ahLst/>
            <a:cxnLst/>
            <a:rect l="l" t="t" r="r" b="b"/>
            <a:pathLst>
              <a:path w="4397481" h="3351888">
                <a:moveTo>
                  <a:pt x="0" y="0"/>
                </a:moveTo>
                <a:lnTo>
                  <a:pt x="4397481" y="0"/>
                </a:lnTo>
                <a:lnTo>
                  <a:pt x="4397481" y="3351888"/>
                </a:lnTo>
                <a:lnTo>
                  <a:pt x="1552363" y="3351888"/>
                </a:lnTo>
                <a:close/>
              </a:path>
            </a:pathLst>
          </a:custGeom>
        </p:spPr>
      </p:pic>
      <p:pic>
        <p:nvPicPr>
          <p:cNvPr id="5" name="Picture 4" descr="Graphical user interface, website&#10;&#10;Description automatically generated">
            <a:extLst>
              <a:ext uri="{FF2B5EF4-FFF2-40B4-BE49-F238E27FC236}">
                <a16:creationId xmlns:a16="http://schemas.microsoft.com/office/drawing/2014/main" id="{6D2366F5-3359-02FE-7D70-F78EA7BF2A87}"/>
              </a:ext>
            </a:extLst>
          </p:cNvPr>
          <p:cNvPicPr>
            <a:picLocks noChangeAspect="1"/>
          </p:cNvPicPr>
          <p:nvPr/>
        </p:nvPicPr>
        <p:blipFill rotWithShape="1">
          <a:blip r:embed="rId3">
            <a:extLst>
              <a:ext uri="{28A0092B-C50C-407E-A947-70E740481C1C}">
                <a14:useLocalDpi xmlns:a14="http://schemas.microsoft.com/office/drawing/2010/main" val="0"/>
              </a:ext>
            </a:extLst>
          </a:blip>
          <a:srcRect l="10967"/>
          <a:stretch/>
        </p:blipFill>
        <p:spPr>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9" name="Picture 8" descr="A group of people sitting at a table with laptops&#10;&#10;Description automatically generated with low confidence">
            <a:extLst>
              <a:ext uri="{FF2B5EF4-FFF2-40B4-BE49-F238E27FC236}">
                <a16:creationId xmlns:a16="http://schemas.microsoft.com/office/drawing/2014/main" id="{6624BF3B-150F-FAA5-BDBD-EC92C5676A95}"/>
              </a:ext>
            </a:extLst>
          </p:cNvPr>
          <p:cNvPicPr>
            <a:picLocks noChangeAspect="1"/>
          </p:cNvPicPr>
          <p:nvPr/>
        </p:nvPicPr>
        <p:blipFill rotWithShape="1">
          <a:blip r:embed="rId4">
            <a:extLst>
              <a:ext uri="{28A0092B-C50C-407E-A947-70E740481C1C}">
                <a14:useLocalDpi xmlns:a14="http://schemas.microsoft.com/office/drawing/2010/main" val="0"/>
              </a:ext>
            </a:extLst>
          </a:blip>
          <a:srcRect t="7796" r="3" b="3"/>
          <a:stretch/>
        </p:blipFill>
        <p:spPr>
          <a:xfrm>
            <a:off x="6168189" y="10"/>
            <a:ext cx="6023811" cy="3346394"/>
          </a:xfrm>
          <a:custGeom>
            <a:avLst/>
            <a:gdLst/>
            <a:ahLst/>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125278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76212ECA4BCC444C97866B6A6C8879AB" ma:contentTypeVersion="3" ma:contentTypeDescription="Document with LGCS and Type of Content Classification" ma:contentTypeScope="" ma:versionID="8588320167a48209fe3e653b80005583">
  <xsd:schema xmlns:xsd="http://www.w3.org/2001/XMLSchema" xmlns:xs="http://www.w3.org/2001/XMLSchema" xmlns:p="http://schemas.microsoft.com/office/2006/metadata/properties" xmlns:ns2="6f247cf5-36db-4625-96bb-fe9ae63417ad" targetNamespace="http://schemas.microsoft.com/office/2006/metadata/properties" ma:root="true" ma:fieldsID="f1cb047403d5ddbcbef771b484eebb60" ns2:_="">
    <xsd:import namespace="6f247cf5-36db-4625-96bb-fe9ae63417ad"/>
    <xsd:element name="properties">
      <xsd:complexType>
        <xsd:sequence>
          <xsd:element name="documentManagement">
            <xsd:complexType>
              <xsd:all>
                <xsd:element ref="ns2:f35f8bb8de474ca097f39364288e1644" minOccurs="0"/>
                <xsd:element ref="ns2:TaxCatchAll" minOccurs="0"/>
                <xsd:element ref="ns2:TaxCatchAllLabel" minOccurs="0"/>
                <xsd:element ref="ns2:k7ff990e7aca4cbe91a85df0bf876c2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247cf5-36db-4625-96bb-fe9ae63417ad" elementFormDefault="qualified">
    <xsd:import namespace="http://schemas.microsoft.com/office/2006/documentManagement/types"/>
    <xsd:import namespace="http://schemas.microsoft.com/office/infopath/2007/PartnerControls"/>
    <xsd:element name="f35f8bb8de474ca097f39364288e1644" ma:index="8" nillable="true" ma:taxonomy="true" ma:internalName="f35f8bb8de474ca097f39364288e1644" ma:taxonomyFieldName="LGCS" ma:displayName="LGCS" ma:readOnly="false" ma:default="" ma:fieldId="{f35f8bb8-de47-4ca0-97f3-9364288e1644}" ma:taxonomyMulti="true" ma:sspId="59fa423a-319c-4486-99a4-febc348d8de0" ma:termSetId="cddd090f-8b08-4cf2-b8da-459cbc7cc2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0213edd0-8aa6-4d9e-a161-cd46eaf59eec}" ma:internalName="TaxCatchAll" ma:showField="CatchAllData" ma:web="6ec75a47-3767-4bae-827e-5e775f95a8e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213edd0-8aa6-4d9e-a161-cd46eaf59eec}" ma:internalName="TaxCatchAllLabel" ma:readOnly="true" ma:showField="CatchAllDataLabel" ma:web="6ec75a47-3767-4bae-827e-5e775f95a8e3">
      <xsd:complexType>
        <xsd:complexContent>
          <xsd:extension base="dms:MultiChoiceLookup">
            <xsd:sequence>
              <xsd:element name="Value" type="dms:Lookup" maxOccurs="unbounded" minOccurs="0" nillable="true"/>
            </xsd:sequence>
          </xsd:extension>
        </xsd:complexContent>
      </xsd:complexType>
    </xsd:element>
    <xsd:element name="k7ff990e7aca4cbe91a85df0bf876c29" ma:index="12" nillable="true" ma:taxonomy="true" ma:internalName="k7ff990e7aca4cbe91a85df0bf876c29" ma:taxonomyFieldName="CType" ma:displayName="CType" ma:default="" ma:fieldId="{47ff990e-7aca-4cbe-91a8-5df0bf876c29}" ma:sspId="59fa423a-319c-4486-99a4-febc348d8de0" ma:termSetId="23754f86-f04d-4ef0-9ab7-0272ceaf28d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9fa423a-319c-4486-99a4-febc348d8de0" ContentTypeId="0x0101003D111B80989C2F48A98656A918A919A0" PreviousValue="false"/>
</file>

<file path=customXml/item3.xml><?xml version="1.0" encoding="utf-8"?>
<p:properties xmlns:p="http://schemas.microsoft.com/office/2006/metadata/properties" xmlns:xsi="http://www.w3.org/2001/XMLSchema-instance" xmlns:pc="http://schemas.microsoft.com/office/infopath/2007/PartnerControls">
  <documentManagement>
    <f35f8bb8de474ca097f39364288e1644 xmlns="6f247cf5-36db-4625-96bb-fe9ae63417ad">
      <Terms xmlns="http://schemas.microsoft.com/office/infopath/2007/PartnerControls"/>
    </f35f8bb8de474ca097f39364288e1644>
    <TaxCatchAll xmlns="6f247cf5-36db-4625-96bb-fe9ae63417ad" xsi:nil="true"/>
    <k7ff990e7aca4cbe91a85df0bf876c29 xmlns="6f247cf5-36db-4625-96bb-fe9ae63417ad">
      <Terms xmlns="http://schemas.microsoft.com/office/infopath/2007/PartnerControls"/>
    </k7ff990e7aca4cbe91a85df0bf876c29>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2EB220-7671-4821-A379-9C66857FCC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247cf5-36db-4625-96bb-fe9ae63417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976FD-01A9-49C2-A946-653D629579E8}">
  <ds:schemaRefs>
    <ds:schemaRef ds:uri="Microsoft.SharePoint.Taxonomy.ContentTypeSync"/>
  </ds:schemaRefs>
</ds:datastoreItem>
</file>

<file path=customXml/itemProps3.xml><?xml version="1.0" encoding="utf-8"?>
<ds:datastoreItem xmlns:ds="http://schemas.openxmlformats.org/officeDocument/2006/customXml" ds:itemID="{17EF337E-DF2F-426D-9B41-0AA305C84B7F}">
  <ds:schemaRef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6f247cf5-36db-4625-96bb-fe9ae63417ad"/>
    <ds:schemaRef ds:uri="http://www.w3.org/XML/1998/namespace"/>
    <ds:schemaRef ds:uri="http://purl.org/dc/terms/"/>
    <ds:schemaRef ds:uri="http://purl.org/dc/elements/1.1/"/>
  </ds:schemaRefs>
</ds:datastoreItem>
</file>

<file path=customXml/itemProps4.xml><?xml version="1.0" encoding="utf-8"?>
<ds:datastoreItem xmlns:ds="http://schemas.openxmlformats.org/officeDocument/2006/customXml" ds:itemID="{D33C6075-6B1C-467B-8360-C729C0AD11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1238</TotalTime>
  <Words>2651</Words>
  <Application>Microsoft Office PowerPoint</Application>
  <PresentationFormat>Widescreen</PresentationFormat>
  <Paragraphs>297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Hossain</dc:creator>
  <cp:lastModifiedBy>Mohammed Hossain</cp:lastModifiedBy>
  <cp:revision>152</cp:revision>
  <dcterms:created xsi:type="dcterms:W3CDTF">2023-04-17T13:54:20Z</dcterms:created>
  <dcterms:modified xsi:type="dcterms:W3CDTF">2024-02-20T22:53:52Z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0x0101003D111B80989C2F48A98656A918A919A00076212ECA4BCC444C97866B6A6C8879AB</vt:lpwstr>
  </property>
  <property fmtid="{D5CDD505-2E9C-101B-9397-08002B2CF9AE}" pid="3" name="a8455ed1fd22475083a09a91de16b8fd">
    <vt:lpwstr/>
  </property>
  <property fmtid="{D5CDD505-2E9C-101B-9397-08002B2CF9AE}" pid="4" name="MediaServiceImageTags">
    <vt:lpwstr/>
  </property>
  <property fmtid="{D5CDD505-2E9C-101B-9397-08002B2CF9AE}" pid="5" name="LGCS">
    <vt:lpwstr/>
  </property>
  <property fmtid="{D5CDD505-2E9C-101B-9397-08002B2CF9AE}" pid="6" name="lcf76f155ced4ddcb4097134ff3c332f">
    <vt:lpwstr/>
  </property>
  <property fmtid="{D5CDD505-2E9C-101B-9397-08002B2CF9AE}" pid="7" name="CType">
    <vt:lpwstr/>
  </property>
  <property fmtid="{D5CDD505-2E9C-101B-9397-08002B2CF9AE}" pid="8" name="Financial_x0020_Year">
    <vt:lpwstr/>
  </property>
  <property fmtid="{D5CDD505-2E9C-101B-9397-08002B2CF9AE}" pid="9" name="Financial Year">
    <vt:lpwstr/>
  </property>
  <property fmtid="{D5CDD505-2E9C-101B-9397-08002B2CF9AE}" pid="10" name="SharedWithUsers">
    <vt:lpwstr>710;#Eni Timi-Biu;#14;#Mohammed Hossain;#18;#Tess Lanning</vt:lpwstr>
  </property>
</Properties>
</file>